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274" y="150368"/>
            <a:ext cx="1160145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469" y="2611373"/>
            <a:ext cx="6141084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2145" y="2768854"/>
            <a:ext cx="835215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697865">
              <a:lnSpc>
                <a:spcPts val="3460"/>
              </a:lnSpc>
              <a:spcBef>
                <a:spcPts val="535"/>
              </a:spcBef>
            </a:pPr>
            <a:r>
              <a:rPr spc="-70" dirty="0"/>
              <a:t>О</a:t>
            </a:r>
            <a:r>
              <a:rPr spc="-240" dirty="0"/>
              <a:t>с</a:t>
            </a:r>
            <a:r>
              <a:rPr spc="-95" dirty="0"/>
              <a:t>о</a:t>
            </a:r>
            <a:r>
              <a:rPr spc="-85" dirty="0"/>
              <a:t>б</a:t>
            </a:r>
            <a:r>
              <a:rPr spc="5" dirty="0"/>
              <a:t>е</a:t>
            </a:r>
            <a:r>
              <a:rPr spc="10" dirty="0"/>
              <a:t>н</a:t>
            </a:r>
            <a:r>
              <a:rPr spc="20" dirty="0"/>
              <a:t>н</a:t>
            </a:r>
            <a:r>
              <a:rPr spc="-110" dirty="0"/>
              <a:t>о</a:t>
            </a:r>
            <a:r>
              <a:rPr spc="-250" dirty="0"/>
              <a:t>с</a:t>
            </a:r>
            <a:r>
              <a:rPr spc="10" dirty="0"/>
              <a:t>т</a:t>
            </a:r>
            <a:r>
              <a:rPr spc="-40" dirty="0"/>
              <a:t>я</a:t>
            </a:r>
            <a:r>
              <a:rPr spc="-80" dirty="0"/>
              <a:t>х</a:t>
            </a:r>
            <a:r>
              <a:rPr spc="-150" dirty="0"/>
              <a:t> </a:t>
            </a:r>
            <a:r>
              <a:rPr spc="-75" dirty="0"/>
              <a:t>d</a:t>
            </a:r>
            <a:r>
              <a:rPr spc="-55" dirty="0"/>
              <a:t>i</a:t>
            </a:r>
            <a:r>
              <a:rPr spc="-145" dirty="0"/>
              <a:t>g</a:t>
            </a:r>
            <a:r>
              <a:rPr spc="-30" dirty="0"/>
              <a:t>i</a:t>
            </a:r>
            <a:r>
              <a:rPr spc="-70" dirty="0"/>
              <a:t>t</a:t>
            </a:r>
            <a:r>
              <a:rPr spc="80" dirty="0"/>
              <a:t>a</a:t>
            </a:r>
            <a:r>
              <a:rPr spc="-120" dirty="0"/>
              <a:t>l</a:t>
            </a:r>
            <a:r>
              <a:rPr spc="270" dirty="0"/>
              <a:t>-</a:t>
            </a:r>
            <a:r>
              <a:rPr spc="-80" dirty="0"/>
              <a:t>п</a:t>
            </a:r>
            <a:r>
              <a:rPr spc="-90" dirty="0"/>
              <a:t>р</a:t>
            </a:r>
            <a:r>
              <a:rPr spc="-95" dirty="0"/>
              <a:t>о</a:t>
            </a:r>
            <a:r>
              <a:rPr spc="-114" dirty="0"/>
              <a:t>д</a:t>
            </a:r>
            <a:r>
              <a:rPr spc="-100" dirty="0"/>
              <a:t>в</a:t>
            </a:r>
            <a:r>
              <a:rPr spc="45" dirty="0"/>
              <a:t>и</a:t>
            </a:r>
            <a:r>
              <a:rPr spc="220" dirty="0"/>
              <a:t>ж</a:t>
            </a:r>
            <a:r>
              <a:rPr spc="5" dirty="0"/>
              <a:t>е</a:t>
            </a:r>
            <a:r>
              <a:rPr spc="20" dirty="0"/>
              <a:t>н</a:t>
            </a:r>
            <a:r>
              <a:rPr spc="45" dirty="0"/>
              <a:t>и</a:t>
            </a:r>
            <a:r>
              <a:rPr dirty="0"/>
              <a:t>я  </a:t>
            </a:r>
            <a:r>
              <a:rPr spc="-20" dirty="0"/>
              <a:t>международного</a:t>
            </a:r>
            <a:r>
              <a:rPr spc="-175" dirty="0"/>
              <a:t> </a:t>
            </a:r>
            <a:r>
              <a:rPr spc="-60" dirty="0"/>
              <a:t>автомобильного</a:t>
            </a:r>
            <a:r>
              <a:rPr spc="-175" dirty="0"/>
              <a:t> </a:t>
            </a:r>
            <a:r>
              <a:rPr spc="-20" dirty="0"/>
              <a:t>бренда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089397"/>
            <a:ext cx="12192000" cy="1769110"/>
            <a:chOff x="0" y="5089397"/>
            <a:chExt cx="12192000" cy="1769110"/>
          </a:xfrm>
        </p:grpSpPr>
        <p:sp>
          <p:nvSpPr>
            <p:cNvPr id="4" name="object 4"/>
            <p:cNvSpPr/>
            <p:nvPr/>
          </p:nvSpPr>
          <p:spPr>
            <a:xfrm>
              <a:off x="0" y="5095760"/>
              <a:ext cx="12192000" cy="1762760"/>
            </a:xfrm>
            <a:custGeom>
              <a:avLst/>
              <a:gdLst/>
              <a:ahLst/>
              <a:cxnLst/>
              <a:rect l="l" t="t" r="r" b="b"/>
              <a:pathLst>
                <a:path w="12192000" h="1762759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1762239"/>
                  </a:lnTo>
                  <a:lnTo>
                    <a:pt x="6096000" y="1762239"/>
                  </a:lnTo>
                  <a:lnTo>
                    <a:pt x="12192000" y="17622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89397"/>
              <a:ext cx="12192000" cy="1769110"/>
            </a:xfrm>
            <a:custGeom>
              <a:avLst/>
              <a:gdLst/>
              <a:ahLst/>
              <a:cxnLst/>
              <a:rect l="l" t="t" r="r" b="b"/>
              <a:pathLst>
                <a:path w="12192000" h="1769109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12700"/>
                  </a:lnTo>
                  <a:lnTo>
                    <a:pt x="12185650" y="1749564"/>
                  </a:lnTo>
                  <a:lnTo>
                    <a:pt x="6350" y="1749564"/>
                  </a:lnTo>
                  <a:lnTo>
                    <a:pt x="6350" y="12700"/>
                  </a:lnTo>
                  <a:lnTo>
                    <a:pt x="12185650" y="1270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749564"/>
                  </a:lnTo>
                  <a:lnTo>
                    <a:pt x="0" y="1768602"/>
                  </a:lnTo>
                  <a:lnTo>
                    <a:pt x="6350" y="1768602"/>
                  </a:lnTo>
                  <a:lnTo>
                    <a:pt x="12185650" y="1768602"/>
                  </a:lnTo>
                  <a:lnTo>
                    <a:pt x="12192000" y="1768602"/>
                  </a:lnTo>
                  <a:lnTo>
                    <a:pt x="12192000" y="17495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2252" y="5095747"/>
          <a:ext cx="10000615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0" marR="2066289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ициа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ьн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ди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нт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  B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324485" marR="2413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ыс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вна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Бренд-маркетолог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727" y="280796"/>
            <a:ext cx="98107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/>
              <a:t>Внедрение</a:t>
            </a:r>
            <a:r>
              <a:rPr sz="2900" spc="-155" dirty="0"/>
              <a:t> </a:t>
            </a:r>
            <a:r>
              <a:rPr sz="2900" spc="-25" dirty="0"/>
              <a:t>нового</a:t>
            </a:r>
            <a:r>
              <a:rPr sz="2900" spc="-155" dirty="0"/>
              <a:t> </a:t>
            </a:r>
            <a:r>
              <a:rPr sz="2900" spc="-10" dirty="0"/>
              <a:t>онлайн-инструмента</a:t>
            </a:r>
            <a:r>
              <a:rPr sz="2900" spc="-150" dirty="0"/>
              <a:t> </a:t>
            </a:r>
            <a:r>
              <a:rPr sz="2900" spc="-15" dirty="0"/>
              <a:t>продвижения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53313" y="1232383"/>
            <a:ext cx="7545705" cy="384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3999"/>
              </a:lnSpc>
              <a:spcBef>
                <a:spcPts val="100"/>
              </a:spcBef>
            </a:pP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Продукт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Smart-контракт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 </a:t>
            </a:r>
            <a:r>
              <a:rPr sz="2000" spc="40" dirty="0">
                <a:solidFill>
                  <a:srgbClr val="001F5F"/>
                </a:solidFill>
                <a:latin typeface="Arial Unicode MS"/>
                <a:cs typeface="Arial Unicode MS"/>
              </a:rPr>
              <a:t>это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гибкий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конфигуратор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сделки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покупки</a:t>
            </a:r>
            <a:r>
              <a:rPr sz="2000" spc="1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автомобиля,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1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основе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которого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лежат 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множественные</a:t>
            </a:r>
            <a:r>
              <a:rPr sz="20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интеграции</a:t>
            </a:r>
            <a:r>
              <a:rPr sz="20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различными</a:t>
            </a:r>
            <a:r>
              <a:rPr sz="20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финансовыми</a:t>
            </a:r>
            <a:r>
              <a:rPr sz="20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60" dirty="0">
                <a:solidFill>
                  <a:srgbClr val="001F5F"/>
                </a:solidFill>
                <a:latin typeface="Arial Unicode MS"/>
                <a:cs typeface="Arial Unicode MS"/>
              </a:rPr>
              <a:t>и </a:t>
            </a:r>
            <a:r>
              <a:rPr sz="2000" spc="-5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страховыми</a:t>
            </a:r>
            <a:r>
              <a:rPr sz="2000" spc="-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компаниями.</a:t>
            </a:r>
            <a:endParaRPr sz="2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 Unicode MS"/>
              <a:cs typeface="Arial Unicode MS"/>
            </a:endParaRPr>
          </a:p>
          <a:p>
            <a:pPr marL="449580" algn="ctr">
              <a:lnSpc>
                <a:spcPct val="100000"/>
              </a:lnSpc>
            </a:pP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20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spc="-15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0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2000" b="1" spc="15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оценивать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свой</a:t>
            </a:r>
            <a:r>
              <a:rPr sz="2000" spc="-1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автомобиль</a:t>
            </a:r>
            <a:r>
              <a:rPr sz="2000" spc="-1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trade-in;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  <a:tab pos="1560830" algn="l"/>
                <a:tab pos="3070225" algn="l"/>
                <a:tab pos="4582160" algn="l"/>
                <a:tab pos="4876165" algn="l"/>
                <a:tab pos="6165850" algn="l"/>
              </a:tabLst>
            </a:pP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выбрать	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кредитную	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программу	</a:t>
            </a:r>
            <a:r>
              <a:rPr sz="2000" spc="160" dirty="0">
                <a:solidFill>
                  <a:srgbClr val="001F5F"/>
                </a:solidFill>
                <a:latin typeface="Arial Unicode MS"/>
                <a:cs typeface="Arial Unicode MS"/>
              </a:rPr>
              <a:t>и	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получить	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одобрение</a:t>
            </a:r>
            <a:endParaRPr sz="2000">
              <a:latin typeface="Arial Unicode MS"/>
              <a:cs typeface="Arial Unicode MS"/>
            </a:endParaRPr>
          </a:p>
          <a:p>
            <a:pPr marL="355600">
              <a:lnSpc>
                <a:spcPct val="100000"/>
              </a:lnSpc>
              <a:spcBef>
                <a:spcPts val="340"/>
              </a:spcBef>
            </a:pP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кредита</a:t>
            </a:r>
            <a:r>
              <a:rPr sz="2000" spc="-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онлайн;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приложить</a:t>
            </a:r>
            <a:r>
              <a:rPr sz="2000" spc="-1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свои</a:t>
            </a:r>
            <a:r>
              <a:rPr sz="2000" spc="-11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документы;</a:t>
            </a:r>
            <a:endParaRPr sz="20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получить</a:t>
            </a:r>
            <a:r>
              <a:rPr sz="20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готовое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коммерческое</a:t>
            </a:r>
            <a:r>
              <a:rPr sz="20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предложение.</a:t>
            </a:r>
            <a:endParaRPr sz="2000">
              <a:latin typeface="Arial Unicode MS"/>
              <a:cs typeface="Arial Unicode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36867" y="922274"/>
            <a:ext cx="5049520" cy="5809615"/>
            <a:chOff x="6936867" y="922274"/>
            <a:chExt cx="5049520" cy="58096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588" y="922274"/>
              <a:ext cx="3344799" cy="55589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6867" y="4656905"/>
              <a:ext cx="3409442" cy="207441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203" rIns="0" bIns="0" rtlCol="0">
            <a:spAutoFit/>
          </a:bodyPr>
          <a:lstStyle/>
          <a:p>
            <a:pPr marL="999490" marR="5080">
              <a:lnSpc>
                <a:spcPts val="3020"/>
              </a:lnSpc>
              <a:spcBef>
                <a:spcPts val="480"/>
              </a:spcBef>
            </a:pPr>
            <a:r>
              <a:rPr sz="2800" spc="-120" dirty="0"/>
              <a:t>Эффективность</a:t>
            </a:r>
            <a:r>
              <a:rPr sz="2800" spc="-140" dirty="0"/>
              <a:t> </a:t>
            </a:r>
            <a:r>
              <a:rPr sz="2800" spc="-20" dirty="0"/>
              <a:t>внедрения</a:t>
            </a:r>
            <a:r>
              <a:rPr sz="2800" spc="-140" dirty="0"/>
              <a:t> </a:t>
            </a:r>
            <a:r>
              <a:rPr sz="2800" spc="-30" dirty="0"/>
              <a:t>нового</a:t>
            </a:r>
            <a:r>
              <a:rPr sz="2800" spc="-145" dirty="0"/>
              <a:t> </a:t>
            </a:r>
            <a:r>
              <a:rPr sz="2800" spc="-10" dirty="0"/>
              <a:t>онлайн-инструмента </a:t>
            </a:r>
            <a:r>
              <a:rPr sz="2800" spc="-760" dirty="0"/>
              <a:t> </a:t>
            </a:r>
            <a:r>
              <a:rPr sz="2800" spc="-15" dirty="0"/>
              <a:t>продвижения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3263" y="2250313"/>
          <a:ext cx="11363325" cy="2451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20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Месяц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Количество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  <a:p>
                      <a:pPr marL="118745" marR="113664" algn="ctr">
                        <a:lnSpc>
                          <a:spcPct val="114999"/>
                        </a:lnSpc>
                      </a:pPr>
                      <a:r>
                        <a:rPr sz="20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заявок</a:t>
                      </a:r>
                      <a:r>
                        <a:rPr sz="2000" spc="-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</a:t>
                      </a:r>
                      <a:r>
                        <a:rPr sz="2000" spc="-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сайта </a:t>
                      </a:r>
                      <a:r>
                        <a:rPr sz="2000" spc="-5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 </a:t>
                      </a:r>
                      <a:r>
                        <a:rPr sz="20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обратный </a:t>
                      </a:r>
                      <a:r>
                        <a:rPr sz="20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звонок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 marR="354965" indent="-1270" algn="ctr">
                        <a:lnSpc>
                          <a:spcPct val="114999"/>
                        </a:lnSpc>
                        <a:spcBef>
                          <a:spcPts val="1100"/>
                        </a:spcBef>
                      </a:pPr>
                      <a:r>
                        <a:rPr sz="2000" spc="1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Заявки </a:t>
                      </a:r>
                      <a:r>
                        <a:rPr sz="2000" spc="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Smart- </a:t>
                      </a:r>
                      <a:r>
                        <a:rPr sz="20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контракт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106680" algn="ctr">
                        <a:lnSpc>
                          <a:spcPct val="114999"/>
                        </a:lnSpc>
                        <a:spcBef>
                          <a:spcPts val="1100"/>
                        </a:spcBef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нла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й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н-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ронир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ние 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 </a:t>
                      </a:r>
                      <a:r>
                        <a:rPr sz="20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внесением </a:t>
                      </a:r>
                      <a:r>
                        <a:rPr sz="20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предоплаты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 marR="201930" indent="1270" algn="ctr">
                        <a:lnSpc>
                          <a:spcPct val="114999"/>
                        </a:lnSpc>
                        <a:spcBef>
                          <a:spcPts val="1100"/>
                        </a:spcBef>
                      </a:pPr>
                      <a:r>
                        <a:rPr sz="20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Онлайн-продажа </a:t>
                      </a:r>
                      <a:r>
                        <a:rPr sz="20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автомобиля</a:t>
                      </a:r>
                      <a:r>
                        <a:rPr sz="2000" spc="-1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(полный </a:t>
                      </a:r>
                      <a:r>
                        <a:rPr sz="2000" spc="-5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процесс</a:t>
                      </a:r>
                      <a:r>
                        <a:rPr sz="2000" spc="-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до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выдачи)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Янв.21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16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33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Фев.21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415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Мар.21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415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160014" y="1711579"/>
            <a:ext cx="66014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3</a:t>
            </a:r>
            <a:r>
              <a:rPr sz="20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Статистика</a:t>
            </a:r>
            <a:r>
              <a:rPr sz="2000" spc="-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заявок</a:t>
            </a:r>
            <a:r>
              <a:rPr sz="2000" spc="-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сайта</a:t>
            </a:r>
            <a:r>
              <a:rPr sz="2000" spc="-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20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КРАФТ</a:t>
            </a:r>
            <a:endParaRPr sz="2000">
              <a:latin typeface="Arial Unicode MS"/>
              <a:cs typeface="Arial Unicode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6039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Размещение</a:t>
            </a:r>
            <a:r>
              <a:rPr spc="-195" dirty="0"/>
              <a:t> </a:t>
            </a:r>
            <a:r>
              <a:rPr spc="70" dirty="0"/>
              <a:t>на</a:t>
            </a:r>
            <a:r>
              <a:rPr spc="-195" dirty="0"/>
              <a:t> </a:t>
            </a:r>
            <a:r>
              <a:rPr spc="-90" dirty="0"/>
              <a:t>классифайдах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270" y="3577100"/>
            <a:ext cx="8072565" cy="284081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2122" y="1479803"/>
          <a:ext cx="7071359" cy="158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Январь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Февраль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Выгрузка,</a:t>
                      </a:r>
                      <a:r>
                        <a:rPr sz="2000" spc="-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1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кол-во</a:t>
                      </a:r>
                      <a:r>
                        <a:rPr sz="20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1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а/м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25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25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Целевые</a:t>
                      </a:r>
                      <a:r>
                        <a:rPr sz="2000" spc="-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1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звонки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18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1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46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Пропущенные</a:t>
                      </a:r>
                      <a:r>
                        <a:rPr sz="2000" spc="-1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1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звонки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772143" y="1677923"/>
            <a:ext cx="1588135" cy="1158240"/>
            <a:chOff x="8772143" y="1677923"/>
            <a:chExt cx="1588135" cy="1158240"/>
          </a:xfrm>
        </p:grpSpPr>
        <p:sp>
          <p:nvSpPr>
            <p:cNvPr id="6" name="object 6"/>
            <p:cNvSpPr/>
            <p:nvPr/>
          </p:nvSpPr>
          <p:spPr>
            <a:xfrm>
              <a:off x="8845295" y="2401823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09">
                  <a:moveTo>
                    <a:pt x="0" y="0"/>
                  </a:moveTo>
                  <a:lnTo>
                    <a:pt x="981455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72371" y="2438399"/>
              <a:ext cx="302260" cy="325120"/>
            </a:xfrm>
            <a:custGeom>
              <a:avLst/>
              <a:gdLst/>
              <a:ahLst/>
              <a:cxnLst/>
              <a:rect l="l" t="t" r="r" b="b"/>
              <a:pathLst>
                <a:path w="302259" h="325119">
                  <a:moveTo>
                    <a:pt x="301751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301751" y="324612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45295" y="2042159"/>
              <a:ext cx="1511935" cy="360045"/>
            </a:xfrm>
            <a:custGeom>
              <a:avLst/>
              <a:gdLst/>
              <a:ahLst/>
              <a:cxnLst/>
              <a:rect l="l" t="t" r="r" b="b"/>
              <a:pathLst>
                <a:path w="1511934" h="360044">
                  <a:moveTo>
                    <a:pt x="1284731" y="359663"/>
                  </a:moveTo>
                  <a:lnTo>
                    <a:pt x="1511807" y="359663"/>
                  </a:lnTo>
                </a:path>
                <a:path w="1511934" h="360044">
                  <a:moveTo>
                    <a:pt x="0" y="0"/>
                  </a:moveTo>
                  <a:lnTo>
                    <a:pt x="981455" y="0"/>
                  </a:lnTo>
                </a:path>
                <a:path w="1511934" h="360044">
                  <a:moveTo>
                    <a:pt x="1284731" y="0"/>
                  </a:moveTo>
                  <a:lnTo>
                    <a:pt x="1511807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26751" y="1933955"/>
              <a:ext cx="303530" cy="829310"/>
            </a:xfrm>
            <a:custGeom>
              <a:avLst/>
              <a:gdLst/>
              <a:ahLst/>
              <a:cxnLst/>
              <a:rect l="l" t="t" r="r" b="b"/>
              <a:pathLst>
                <a:path w="303529" h="829310">
                  <a:moveTo>
                    <a:pt x="303275" y="0"/>
                  </a:moveTo>
                  <a:lnTo>
                    <a:pt x="0" y="0"/>
                  </a:lnTo>
                  <a:lnTo>
                    <a:pt x="0" y="829056"/>
                  </a:lnTo>
                  <a:lnTo>
                    <a:pt x="303275" y="829056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72143" y="1680971"/>
              <a:ext cx="1584960" cy="1155700"/>
            </a:xfrm>
            <a:custGeom>
              <a:avLst/>
              <a:gdLst/>
              <a:ahLst/>
              <a:cxnLst/>
              <a:rect l="l" t="t" r="r" b="b"/>
              <a:pathLst>
                <a:path w="1584959" h="1155700">
                  <a:moveTo>
                    <a:pt x="73151" y="0"/>
                  </a:moveTo>
                  <a:lnTo>
                    <a:pt x="1584959" y="0"/>
                  </a:lnTo>
                </a:path>
                <a:path w="1584959" h="1155700">
                  <a:moveTo>
                    <a:pt x="73151" y="1082039"/>
                  </a:moveTo>
                  <a:lnTo>
                    <a:pt x="73151" y="0"/>
                  </a:lnTo>
                </a:path>
                <a:path w="1584959" h="1155700">
                  <a:moveTo>
                    <a:pt x="0" y="1082039"/>
                  </a:moveTo>
                  <a:lnTo>
                    <a:pt x="73151" y="1082039"/>
                  </a:lnTo>
                </a:path>
                <a:path w="1584959" h="1155700">
                  <a:moveTo>
                    <a:pt x="0" y="720851"/>
                  </a:moveTo>
                  <a:lnTo>
                    <a:pt x="73151" y="720851"/>
                  </a:lnTo>
                </a:path>
                <a:path w="1584959" h="1155700">
                  <a:moveTo>
                    <a:pt x="0" y="361188"/>
                  </a:moveTo>
                  <a:lnTo>
                    <a:pt x="73151" y="361188"/>
                  </a:lnTo>
                </a:path>
                <a:path w="1584959" h="1155700">
                  <a:moveTo>
                    <a:pt x="0" y="0"/>
                  </a:moveTo>
                  <a:lnTo>
                    <a:pt x="73151" y="0"/>
                  </a:lnTo>
                </a:path>
                <a:path w="1584959" h="1155700">
                  <a:moveTo>
                    <a:pt x="73151" y="1082039"/>
                  </a:moveTo>
                  <a:lnTo>
                    <a:pt x="1584959" y="1082039"/>
                  </a:lnTo>
                </a:path>
                <a:path w="1584959" h="1155700">
                  <a:moveTo>
                    <a:pt x="73151" y="1082039"/>
                  </a:moveTo>
                  <a:lnTo>
                    <a:pt x="73151" y="1155191"/>
                  </a:lnTo>
                </a:path>
                <a:path w="1584959" h="1155700">
                  <a:moveTo>
                    <a:pt x="829055" y="1082039"/>
                  </a:moveTo>
                  <a:lnTo>
                    <a:pt x="829055" y="1155191"/>
                  </a:lnTo>
                </a:path>
                <a:path w="1584959" h="1155700">
                  <a:moveTo>
                    <a:pt x="1584959" y="1082039"/>
                  </a:moveTo>
                  <a:lnTo>
                    <a:pt x="1584959" y="1155191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363839" y="1409598"/>
            <a:ext cx="286385" cy="146939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600" spc="130" dirty="0">
                <a:solidFill>
                  <a:srgbClr val="001F5F"/>
                </a:solidFill>
                <a:latin typeface="Arial Unicode MS"/>
                <a:cs typeface="Arial Unicode MS"/>
              </a:rPr>
              <a:t>60</a:t>
            </a:r>
            <a:endParaRPr sz="1600">
              <a:latin typeface="Arial Unicode MS"/>
              <a:cs typeface="Arial Unicode MS"/>
            </a:endParaRPr>
          </a:p>
          <a:p>
            <a:pPr marL="15875">
              <a:lnSpc>
                <a:spcPct val="100000"/>
              </a:lnSpc>
              <a:spcBef>
                <a:spcPts val="919"/>
              </a:spcBef>
            </a:pPr>
            <a:r>
              <a:rPr sz="1600" spc="114" dirty="0">
                <a:solidFill>
                  <a:srgbClr val="001F5F"/>
                </a:solidFill>
                <a:latin typeface="Arial Unicode MS"/>
                <a:cs typeface="Arial Unicode MS"/>
              </a:rPr>
              <a:t>40</a:t>
            </a:r>
            <a:endParaRPr sz="1600">
              <a:latin typeface="Arial Unicode MS"/>
              <a:cs typeface="Arial Unicode MS"/>
            </a:endParaRPr>
          </a:p>
          <a:p>
            <a:pPr marL="26034">
              <a:lnSpc>
                <a:spcPct val="100000"/>
              </a:lnSpc>
              <a:spcBef>
                <a:spcPts val="925"/>
              </a:spcBef>
            </a:pPr>
            <a:r>
              <a:rPr sz="1600" spc="75" dirty="0">
                <a:solidFill>
                  <a:srgbClr val="001F5F"/>
                </a:solidFill>
                <a:latin typeface="Arial Unicode MS"/>
                <a:cs typeface="Arial Unicode MS"/>
              </a:rPr>
              <a:t>20</a:t>
            </a:r>
            <a:endParaRPr sz="1600">
              <a:latin typeface="Arial Unicode MS"/>
              <a:cs typeface="Arial Unicode MS"/>
            </a:endParaRPr>
          </a:p>
          <a:p>
            <a:pPr marL="139065">
              <a:lnSpc>
                <a:spcPct val="100000"/>
              </a:lnSpc>
              <a:spcBef>
                <a:spcPts val="919"/>
              </a:spcBef>
            </a:pPr>
            <a:r>
              <a:rPr sz="1600" spc="155" dirty="0">
                <a:solidFill>
                  <a:srgbClr val="001F5F"/>
                </a:solidFill>
                <a:latin typeface="Arial Unicode MS"/>
                <a:cs typeface="Arial Unicode MS"/>
              </a:rPr>
              <a:t>0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6669" y="2911220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62000" algn="l"/>
              </a:tabLst>
            </a:pPr>
            <a:r>
              <a:rPr sz="1600" spc="20" dirty="0">
                <a:solidFill>
                  <a:srgbClr val="001F5F"/>
                </a:solidFill>
                <a:latin typeface="Arial Unicode MS"/>
                <a:cs typeface="Arial Unicode MS"/>
              </a:rPr>
              <a:t>я</a:t>
            </a:r>
            <a:r>
              <a:rPr sz="1600" spc="85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Arial Unicode MS"/>
                <a:cs typeface="Arial Unicode MS"/>
              </a:rPr>
              <a:t>в.</a:t>
            </a:r>
            <a:r>
              <a:rPr sz="1600" spc="15" dirty="0">
                <a:solidFill>
                  <a:srgbClr val="001F5F"/>
                </a:solidFill>
                <a:latin typeface="Arial Unicode MS"/>
                <a:cs typeface="Arial Unicode MS"/>
              </a:rPr>
              <a:t>2</a:t>
            </a:r>
            <a:r>
              <a:rPr sz="1600" spc="-325" dirty="0">
                <a:solidFill>
                  <a:srgbClr val="001F5F"/>
                </a:solidFill>
                <a:latin typeface="Arial Unicode MS"/>
                <a:cs typeface="Arial Unicode MS"/>
              </a:rPr>
              <a:t>1</a:t>
            </a:r>
            <a:r>
              <a:rPr sz="16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1600" spc="-90" dirty="0">
                <a:solidFill>
                  <a:srgbClr val="001F5F"/>
                </a:solidFill>
                <a:latin typeface="Arial Unicode MS"/>
                <a:cs typeface="Arial Unicode MS"/>
              </a:rPr>
              <a:t>фев.21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4685" y="1135125"/>
            <a:ext cx="18199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45" dirty="0">
                <a:solidFill>
                  <a:srgbClr val="001F5F"/>
                </a:solidFill>
                <a:latin typeface="Arial Unicode MS"/>
                <a:cs typeface="Arial Unicode MS"/>
              </a:rPr>
              <a:t>З</a:t>
            </a:r>
            <a:r>
              <a:rPr sz="1900" spc="75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9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19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19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к</a:t>
            </a:r>
            <a:r>
              <a:rPr sz="19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900" spc="-12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900" spc="35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1900" spc="95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900" spc="75" dirty="0">
                <a:solidFill>
                  <a:srgbClr val="001F5F"/>
                </a:solidFill>
                <a:latin typeface="Arial Unicode MS"/>
                <a:cs typeface="Arial Unicode MS"/>
              </a:rPr>
              <a:t>т</a:t>
            </a:r>
            <a:r>
              <a:rPr sz="1900" spc="3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1900" spc="5" dirty="0">
                <a:solidFill>
                  <a:srgbClr val="001F5F"/>
                </a:solidFill>
                <a:latin typeface="Arial Unicode MS"/>
                <a:cs typeface="Arial Unicode MS"/>
              </a:rPr>
              <a:t>.</a:t>
            </a:r>
            <a:r>
              <a:rPr sz="1900" spc="-10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1900" spc="20" dirty="0">
                <a:solidFill>
                  <a:srgbClr val="001F5F"/>
                </a:solidFill>
                <a:latin typeface="Arial Unicode MS"/>
                <a:cs typeface="Arial Unicode MS"/>
              </a:rPr>
              <a:t>у</a:t>
            </a:r>
            <a:endParaRPr sz="19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87228" y="2310383"/>
            <a:ext cx="123825" cy="125095"/>
          </a:xfrm>
          <a:custGeom>
            <a:avLst/>
            <a:gdLst/>
            <a:ahLst/>
            <a:cxnLst/>
            <a:rect l="l" t="t" r="r" b="b"/>
            <a:pathLst>
              <a:path w="123825" h="125094">
                <a:moveTo>
                  <a:pt x="123444" y="0"/>
                </a:moveTo>
                <a:lnTo>
                  <a:pt x="0" y="0"/>
                </a:lnTo>
                <a:lnTo>
                  <a:pt x="0" y="124967"/>
                </a:lnTo>
                <a:lnTo>
                  <a:pt x="123444" y="124967"/>
                </a:lnTo>
                <a:lnTo>
                  <a:pt x="12344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57154" y="2219655"/>
            <a:ext cx="739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solidFill>
                  <a:srgbClr val="001F5F"/>
                </a:solidFill>
                <a:latin typeface="Arial Unicode MS"/>
                <a:cs typeface="Arial Unicode MS"/>
              </a:rPr>
              <a:t>З</a:t>
            </a:r>
            <a:r>
              <a:rPr sz="1600" spc="5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6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онк</a:t>
            </a:r>
            <a:r>
              <a:rPr sz="1600" spc="95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0677" y="1064768"/>
            <a:ext cx="5347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2000" spc="-1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4</a:t>
            </a:r>
            <a:r>
              <a:rPr sz="20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Статистика</a:t>
            </a:r>
            <a:r>
              <a:rPr sz="2000" spc="-1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звонков</a:t>
            </a:r>
            <a:r>
              <a:rPr sz="2000" spc="-1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Авто.ру</a:t>
            </a:r>
            <a:endParaRPr sz="2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1235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Стратегическое</a:t>
            </a:r>
            <a:r>
              <a:rPr spc="-165" dirty="0"/>
              <a:t> </a:t>
            </a:r>
            <a:r>
              <a:rPr spc="-25" dirty="0"/>
              <a:t>планирование</a:t>
            </a:r>
            <a:r>
              <a:rPr spc="-165" dirty="0"/>
              <a:t> </a:t>
            </a:r>
            <a:r>
              <a:rPr spc="-60" dirty="0"/>
              <a:t>в</a:t>
            </a:r>
            <a:r>
              <a:rPr spc="-130" dirty="0"/>
              <a:t> </a:t>
            </a:r>
            <a:r>
              <a:rPr spc="-25" dirty="0"/>
              <a:t>рекламе</a:t>
            </a:r>
            <a:r>
              <a:rPr spc="-165" dirty="0"/>
              <a:t> </a:t>
            </a:r>
            <a:r>
              <a:rPr spc="140" dirty="0"/>
              <a:t>–</a:t>
            </a:r>
            <a:r>
              <a:rPr spc="-140" dirty="0"/>
              <a:t> </a:t>
            </a:r>
            <a:r>
              <a:rPr spc="-70" dirty="0"/>
              <a:t>ключевой </a:t>
            </a:r>
            <a:r>
              <a:rPr spc="-869" dirty="0"/>
              <a:t> </a:t>
            </a:r>
            <a:r>
              <a:rPr spc="-200" dirty="0"/>
              <a:t>э</a:t>
            </a:r>
            <a:r>
              <a:rPr spc="25" dirty="0"/>
              <a:t>т</a:t>
            </a:r>
            <a:r>
              <a:rPr spc="80" dirty="0"/>
              <a:t>а</a:t>
            </a:r>
            <a:r>
              <a:rPr spc="-40" dirty="0"/>
              <a:t>п</a:t>
            </a:r>
            <a:r>
              <a:rPr spc="-175" dirty="0"/>
              <a:t> </a:t>
            </a:r>
            <a:r>
              <a:rPr spc="-75" dirty="0"/>
              <a:t>р</a:t>
            </a:r>
            <a:r>
              <a:rPr spc="90" dirty="0"/>
              <a:t>а</a:t>
            </a:r>
            <a:r>
              <a:rPr spc="-10" dirty="0"/>
              <a:t>з</a:t>
            </a:r>
            <a:r>
              <a:rPr spc="-75" dirty="0"/>
              <a:t>р</a:t>
            </a:r>
            <a:r>
              <a:rPr spc="80" dirty="0"/>
              <a:t>а</a:t>
            </a:r>
            <a:r>
              <a:rPr spc="-95" dirty="0"/>
              <a:t>б</a:t>
            </a:r>
            <a:r>
              <a:rPr spc="-110" dirty="0"/>
              <a:t>о</a:t>
            </a:r>
            <a:r>
              <a:rPr spc="10" dirty="0"/>
              <a:t>т</a:t>
            </a:r>
            <a:r>
              <a:rPr spc="100" dirty="0"/>
              <a:t>к</a:t>
            </a:r>
            <a:r>
              <a:rPr spc="75" dirty="0"/>
              <a:t>и</a:t>
            </a:r>
            <a:r>
              <a:rPr spc="-175" dirty="0"/>
              <a:t> </a:t>
            </a:r>
            <a:r>
              <a:rPr spc="-200" dirty="0"/>
              <a:t>э</a:t>
            </a:r>
            <a:r>
              <a:rPr spc="-550" dirty="0"/>
              <a:t>ф</a:t>
            </a:r>
            <a:r>
              <a:rPr spc="-560" dirty="0"/>
              <a:t>ф</a:t>
            </a:r>
            <a:r>
              <a:rPr spc="5" dirty="0"/>
              <a:t>е</a:t>
            </a:r>
            <a:r>
              <a:rPr spc="100" dirty="0"/>
              <a:t>к</a:t>
            </a:r>
            <a:r>
              <a:rPr spc="10" dirty="0"/>
              <a:t>т</a:t>
            </a:r>
            <a:r>
              <a:rPr spc="45" dirty="0"/>
              <a:t>и</a:t>
            </a:r>
            <a:r>
              <a:rPr spc="-100" dirty="0"/>
              <a:t>в</a:t>
            </a:r>
            <a:r>
              <a:rPr spc="20" dirty="0"/>
              <a:t>н</a:t>
            </a:r>
            <a:r>
              <a:rPr spc="-110" dirty="0"/>
              <a:t>о</a:t>
            </a:r>
            <a:r>
              <a:rPr spc="75" dirty="0"/>
              <a:t>й</a:t>
            </a:r>
            <a:r>
              <a:rPr spc="-175" dirty="0"/>
              <a:t> </a:t>
            </a:r>
            <a:r>
              <a:rPr spc="110" dirty="0"/>
              <a:t>к</a:t>
            </a:r>
            <a:r>
              <a:rPr spc="90" dirty="0"/>
              <a:t>а</a:t>
            </a:r>
            <a:r>
              <a:rPr spc="-70" dirty="0"/>
              <a:t>м</a:t>
            </a:r>
            <a:r>
              <a:rPr spc="-80" dirty="0"/>
              <a:t>п</a:t>
            </a:r>
            <a:r>
              <a:rPr spc="65" dirty="0"/>
              <a:t>а</a:t>
            </a:r>
            <a:r>
              <a:rPr spc="20" dirty="0"/>
              <a:t>н</a:t>
            </a:r>
            <a:r>
              <a:rPr spc="30" dirty="0"/>
              <a:t>и</a:t>
            </a:r>
            <a:r>
              <a:rPr spc="75" dirty="0"/>
              <a:t>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237" y="1371422"/>
            <a:ext cx="1063434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Разработка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рекламной</a:t>
            </a:r>
            <a:r>
              <a:rPr sz="2000" spc="-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кампании:</a:t>
            </a:r>
            <a:endParaRPr sz="2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Модель</a:t>
            </a:r>
            <a:r>
              <a:rPr sz="2000" spc="-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автомобиля</a:t>
            </a:r>
            <a:r>
              <a:rPr sz="2000" spc="-1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-65" dirty="0">
                <a:solidFill>
                  <a:srgbClr val="001F5F"/>
                </a:solidFill>
                <a:latin typeface="Arial Unicode MS"/>
                <a:cs typeface="Arial Unicode MS"/>
              </a:rPr>
              <a:t>7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серии.</a:t>
            </a:r>
            <a:endParaRPr sz="2000">
              <a:latin typeface="Arial Unicode MS"/>
              <a:cs typeface="Arial Unicode MS"/>
            </a:endParaRPr>
          </a:p>
          <a:p>
            <a:pPr marL="12700" marR="855980">
              <a:lnSpc>
                <a:spcPct val="100000"/>
              </a:lnSpc>
            </a:pPr>
            <a:r>
              <a:rPr sz="2000" spc="25" dirty="0">
                <a:solidFill>
                  <a:srgbClr val="001F5F"/>
                </a:solidFill>
                <a:latin typeface="Arial Unicode MS"/>
                <a:cs typeface="Arial Unicode MS"/>
              </a:rPr>
              <a:t>Цель </a:t>
            </a: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рекламной 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кампании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 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увеличить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узнаваемость 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бренда </a:t>
            </a:r>
            <a:r>
              <a:rPr sz="2000" spc="40" dirty="0">
                <a:solidFill>
                  <a:srgbClr val="001F5F"/>
                </a:solidFill>
                <a:latin typeface="Arial Unicode MS"/>
                <a:cs typeface="Arial Unicode MS"/>
              </a:rPr>
              <a:t>BMW. 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Основная</a:t>
            </a:r>
            <a:r>
              <a:rPr sz="2000" spc="-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задача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увеличение</a:t>
            </a:r>
            <a:r>
              <a:rPr sz="20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продаж</a:t>
            </a:r>
            <a:r>
              <a:rPr sz="20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20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-65" dirty="0">
                <a:solidFill>
                  <a:srgbClr val="001F5F"/>
                </a:solidFill>
                <a:latin typeface="Arial Unicode MS"/>
                <a:cs typeface="Arial Unicode MS"/>
              </a:rPr>
              <a:t>7</a:t>
            </a:r>
            <a:r>
              <a:rPr sz="20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серии</a:t>
            </a:r>
            <a:r>
              <a:rPr sz="20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лидера</a:t>
            </a:r>
            <a:r>
              <a:rPr sz="20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среди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седанов </a:t>
            </a:r>
            <a:r>
              <a:rPr sz="2000" spc="-5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премиум-класса.</a:t>
            </a:r>
            <a:endParaRPr sz="20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</a:pP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Потребитель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ограниченный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круг</a:t>
            </a:r>
            <a:r>
              <a:rPr sz="20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высоким</a:t>
            </a:r>
            <a:r>
              <a:rPr sz="2000" spc="-1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уровнем</a:t>
            </a:r>
            <a:r>
              <a:rPr sz="2000" spc="-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дохода,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кто</a:t>
            </a:r>
            <a:r>
              <a:rPr sz="20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0" dirty="0">
                <a:solidFill>
                  <a:srgbClr val="001F5F"/>
                </a:solidFill>
                <a:latin typeface="Arial Unicode MS"/>
                <a:cs typeface="Arial Unicode MS"/>
              </a:rPr>
              <a:t>ценит</a:t>
            </a:r>
            <a:r>
              <a:rPr sz="20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качество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60" dirty="0">
                <a:solidFill>
                  <a:srgbClr val="001F5F"/>
                </a:solidFill>
                <a:latin typeface="Arial Unicode MS"/>
                <a:cs typeface="Arial Unicode MS"/>
              </a:rPr>
              <a:t>и </a:t>
            </a:r>
            <a:r>
              <a:rPr sz="2000" spc="-5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надежность,</a:t>
            </a:r>
            <a:r>
              <a:rPr sz="2000" spc="-11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кому</a:t>
            </a:r>
            <a:r>
              <a:rPr sz="20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важен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статус</a:t>
            </a:r>
            <a:r>
              <a:rPr sz="20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6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скорость.</a:t>
            </a:r>
            <a:endParaRPr sz="2000">
              <a:latin typeface="Arial Unicode MS"/>
              <a:cs typeface="Arial Unicode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747" y="4052760"/>
            <a:ext cx="3996944" cy="26423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3" y="4041076"/>
            <a:ext cx="3977132" cy="26540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797" y="4041076"/>
            <a:ext cx="1771014" cy="26540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272" y="4041101"/>
            <a:ext cx="1771015" cy="26540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9161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М</a:t>
            </a:r>
            <a:r>
              <a:rPr spc="20" dirty="0"/>
              <a:t>е</a:t>
            </a:r>
            <a:r>
              <a:rPr spc="-114" dirty="0"/>
              <a:t>д</a:t>
            </a:r>
            <a:r>
              <a:rPr spc="45" dirty="0"/>
              <a:t>и</a:t>
            </a:r>
            <a:r>
              <a:rPr spc="70" dirty="0"/>
              <a:t>а</a:t>
            </a:r>
            <a:r>
              <a:rPr spc="-80" dirty="0"/>
              <a:t>б</a:t>
            </a:r>
            <a:r>
              <a:rPr spc="-85" dirty="0"/>
              <a:t>р</a:t>
            </a:r>
            <a:r>
              <a:rPr spc="45" dirty="0"/>
              <a:t>и</a:t>
            </a:r>
            <a:r>
              <a:rPr spc="-520" dirty="0"/>
              <a:t>ф</a:t>
            </a:r>
            <a:r>
              <a:rPr spc="-210" dirty="0"/>
              <a:t> </a:t>
            </a:r>
            <a:r>
              <a:rPr spc="-100" dirty="0"/>
              <a:t>д</a:t>
            </a:r>
            <a:r>
              <a:rPr spc="-210" dirty="0"/>
              <a:t>л</a:t>
            </a:r>
            <a:r>
              <a:rPr dirty="0"/>
              <a:t>я</a:t>
            </a:r>
            <a:r>
              <a:rPr spc="-165" dirty="0"/>
              <a:t> </a:t>
            </a:r>
            <a:r>
              <a:rPr spc="-10" dirty="0"/>
              <a:t>з</a:t>
            </a:r>
            <a:r>
              <a:rPr spc="90" dirty="0"/>
              <a:t>а</a:t>
            </a:r>
            <a:r>
              <a:rPr spc="-65" dirty="0"/>
              <a:t>п</a:t>
            </a:r>
            <a:r>
              <a:rPr spc="-90" dirty="0"/>
              <a:t>у</a:t>
            </a:r>
            <a:r>
              <a:rPr spc="-250" dirty="0"/>
              <a:t>с</a:t>
            </a:r>
            <a:r>
              <a:rPr spc="100" dirty="0"/>
              <a:t>к</a:t>
            </a:r>
            <a:r>
              <a:rPr spc="110" dirty="0"/>
              <a:t>а</a:t>
            </a:r>
            <a:r>
              <a:rPr spc="-175" dirty="0"/>
              <a:t> </a:t>
            </a:r>
            <a:r>
              <a:rPr spc="-75" dirty="0"/>
              <a:t>р</a:t>
            </a:r>
            <a:r>
              <a:rPr spc="20" dirty="0"/>
              <a:t>е</a:t>
            </a:r>
            <a:r>
              <a:rPr spc="100" dirty="0"/>
              <a:t>к</a:t>
            </a:r>
            <a:r>
              <a:rPr spc="-225" dirty="0"/>
              <a:t>л</a:t>
            </a:r>
            <a:r>
              <a:rPr spc="70" dirty="0"/>
              <a:t>а</a:t>
            </a:r>
            <a:r>
              <a:rPr spc="-65" dirty="0"/>
              <a:t>м</a:t>
            </a:r>
            <a:r>
              <a:rPr spc="10" dirty="0"/>
              <a:t>н</a:t>
            </a:r>
            <a:r>
              <a:rPr spc="-105" dirty="0"/>
              <a:t>о</a:t>
            </a:r>
            <a:r>
              <a:rPr spc="75" dirty="0"/>
              <a:t>й</a:t>
            </a:r>
            <a:r>
              <a:rPr spc="-160" dirty="0"/>
              <a:t> </a:t>
            </a:r>
            <a:r>
              <a:rPr spc="110" dirty="0"/>
              <a:t>к</a:t>
            </a:r>
            <a:r>
              <a:rPr spc="80" dirty="0"/>
              <a:t>а</a:t>
            </a:r>
            <a:r>
              <a:rPr spc="-65" dirty="0"/>
              <a:t>м</a:t>
            </a:r>
            <a:r>
              <a:rPr spc="-80" dirty="0"/>
              <a:t>п</a:t>
            </a:r>
            <a:r>
              <a:rPr spc="70" dirty="0"/>
              <a:t>а</a:t>
            </a:r>
            <a:r>
              <a:rPr spc="20" dirty="0"/>
              <a:t>н</a:t>
            </a:r>
            <a:r>
              <a:rPr spc="45" dirty="0"/>
              <a:t>и</a:t>
            </a:r>
            <a:r>
              <a:rPr spc="75" dirty="0"/>
              <a:t>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480" y="1779016"/>
          <a:ext cx="11965940" cy="469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370">
                <a:tc>
                  <a:txBody>
                    <a:bodyPr/>
                    <a:lstStyle/>
                    <a:p>
                      <a:pPr marL="56515">
                        <a:lnSpc>
                          <a:spcPts val="2090"/>
                        </a:lnSpc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Название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компании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90"/>
                        </a:lnSpc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КРАФТ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56515">
                        <a:lnSpc>
                          <a:spcPts val="2090"/>
                        </a:lnSpc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Товар/услуга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90"/>
                        </a:lnSpc>
                      </a:pP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Автомобиль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серии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56515">
                        <a:lnSpc>
                          <a:spcPts val="2090"/>
                        </a:lnSpc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Марка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90"/>
                        </a:lnSpc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56515">
                        <a:lnSpc>
                          <a:spcPts val="2090"/>
                        </a:lnSpc>
                      </a:pPr>
                      <a:r>
                        <a:rPr sz="1800" spc="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Как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долго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марка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присутствует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рынке,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история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марки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Марка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присутствует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мировом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рынке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более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100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лет.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56515" marR="787400">
                        <a:lnSpc>
                          <a:spcPct val="107300"/>
                        </a:lnSpc>
                        <a:spcBef>
                          <a:spcPts val="930"/>
                        </a:spcBef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Перечислите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потребительские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свойства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(характеристики)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рекламируемого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товара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095"/>
                        </a:lnSpc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серии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стал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воплощением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современной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роскоши,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57150" marR="485775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внушительного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облика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максимального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комфорта.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Премиум- </a:t>
                      </a:r>
                      <a:r>
                        <a:rPr sz="1800" spc="-4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седан,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сочетающий </a:t>
                      </a:r>
                      <a:r>
                        <a:rPr sz="18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 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себе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маскулиную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красоту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спортивные </a:t>
                      </a:r>
                      <a:r>
                        <a:rPr sz="1800" spc="-4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характеристики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мощного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двигателя.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Масштаб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для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личности.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56515" marR="824865">
                        <a:lnSpc>
                          <a:spcPct val="107200"/>
                        </a:lnSpc>
                        <a:spcBef>
                          <a:spcPts val="2090"/>
                        </a:spcBef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Почему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покупатели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выбирают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именно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ваш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товар/услугу?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265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343535">
                        <a:lnSpc>
                          <a:spcPts val="2095"/>
                        </a:lnSpc>
                        <a:buFont typeface="Times New Roman"/>
                        <a:buChar char="–"/>
                        <a:tabLst>
                          <a:tab pos="400050" algn="l"/>
                          <a:tab pos="400685" algn="l"/>
                        </a:tabLst>
                      </a:pP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качество,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проверенное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временем;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00050" indent="-34353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Times New Roman"/>
                        <a:buChar char="–"/>
                        <a:tabLst>
                          <a:tab pos="400050" algn="l"/>
                          <a:tab pos="400685" algn="l"/>
                        </a:tabLst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рекомендации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знакомых,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являющихся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клиентами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компании;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00050" indent="-34353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Times New Roman"/>
                        <a:buChar char="–"/>
                        <a:tabLst>
                          <a:tab pos="400050" algn="l"/>
                          <a:tab pos="400685" algn="l"/>
                        </a:tabLst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оптимальное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соотношение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цены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качества;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00050" indent="-343535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Times New Roman"/>
                        <a:buChar char="–"/>
                        <a:tabLst>
                          <a:tab pos="400050" algn="l"/>
                          <a:tab pos="400685" algn="l"/>
                        </a:tabLst>
                      </a:pP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удовольствие</a:t>
                      </a:r>
                      <a:r>
                        <a:rPr sz="18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от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вождения.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Оцените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уровень</a:t>
                      </a:r>
                      <a:r>
                        <a:rPr sz="18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качества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100"/>
                        </a:lnSpc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Уровень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качества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уровне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конкурентов,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входит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тройку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лидеров.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56515">
                        <a:lnSpc>
                          <a:spcPts val="2100"/>
                        </a:lnSpc>
                      </a:pP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Доля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рынке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товара/услуги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100"/>
                        </a:lnSpc>
                      </a:pP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45,9</a:t>
                      </a:r>
                      <a:r>
                        <a:rPr sz="1800" spc="-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%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51151" y="1343659"/>
            <a:ext cx="849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1800" spc="42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5</a:t>
            </a:r>
            <a:r>
              <a:rPr sz="18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Основная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информация</a:t>
            </a:r>
            <a:r>
              <a:rPr sz="1800" spc="-2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компании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товаре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для</a:t>
            </a:r>
            <a:r>
              <a:rPr sz="1800" spc="-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медиабрифа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8361" y="1990344"/>
          <a:ext cx="11804650" cy="2701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Форма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продажи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(крупный,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мелкий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опт,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розница)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Розница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Места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продаж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(оптовые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рынки,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магазины,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супермаркеты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т.д.)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95"/>
                        </a:lnSpc>
                      </a:pP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Официальный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дилерский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центр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КРАФТ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(г.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Екатеринбург,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Металлургов,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82)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Рыночная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позиция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 indent="-342900">
                        <a:lnSpc>
                          <a:spcPts val="2095"/>
                        </a:lnSpc>
                        <a:buFont typeface="Times New Roman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№1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рынке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автомобилей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премиум-сегмента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среди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«немецкой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тройки»;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12115" indent="-342900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Times New Roman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является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одним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из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лидеров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среди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премиум-седанов.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Розничная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цена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(ценовой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сегмент)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Выше</a:t>
                      </a:r>
                      <a:r>
                        <a:rPr sz="1800" spc="-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среднего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Уровень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цен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товар/услугу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r>
                        <a:rPr sz="18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уровне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конкурентов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846070" y="1651761"/>
            <a:ext cx="6643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1800" spc="4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6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Каналы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сбыта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ценовая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политика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компании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9161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М</a:t>
            </a:r>
            <a:r>
              <a:rPr spc="20" dirty="0"/>
              <a:t>е</a:t>
            </a:r>
            <a:r>
              <a:rPr spc="-114" dirty="0"/>
              <a:t>д</a:t>
            </a:r>
            <a:r>
              <a:rPr spc="45" dirty="0"/>
              <a:t>и</a:t>
            </a:r>
            <a:r>
              <a:rPr spc="70" dirty="0"/>
              <a:t>а</a:t>
            </a:r>
            <a:r>
              <a:rPr spc="-80" dirty="0"/>
              <a:t>б</a:t>
            </a:r>
            <a:r>
              <a:rPr spc="-85" dirty="0"/>
              <a:t>р</a:t>
            </a:r>
            <a:r>
              <a:rPr spc="45" dirty="0"/>
              <a:t>и</a:t>
            </a:r>
            <a:r>
              <a:rPr spc="-520" dirty="0"/>
              <a:t>ф</a:t>
            </a:r>
            <a:r>
              <a:rPr spc="-210" dirty="0"/>
              <a:t> </a:t>
            </a:r>
            <a:r>
              <a:rPr spc="-100" dirty="0"/>
              <a:t>д</a:t>
            </a:r>
            <a:r>
              <a:rPr spc="-210" dirty="0"/>
              <a:t>л</a:t>
            </a:r>
            <a:r>
              <a:rPr dirty="0"/>
              <a:t>я</a:t>
            </a:r>
            <a:r>
              <a:rPr spc="-165" dirty="0"/>
              <a:t> </a:t>
            </a:r>
            <a:r>
              <a:rPr spc="-10" dirty="0"/>
              <a:t>з</a:t>
            </a:r>
            <a:r>
              <a:rPr spc="90" dirty="0"/>
              <a:t>а</a:t>
            </a:r>
            <a:r>
              <a:rPr spc="-65" dirty="0"/>
              <a:t>п</a:t>
            </a:r>
            <a:r>
              <a:rPr spc="-90" dirty="0"/>
              <a:t>у</a:t>
            </a:r>
            <a:r>
              <a:rPr spc="-250" dirty="0"/>
              <a:t>с</a:t>
            </a:r>
            <a:r>
              <a:rPr spc="100" dirty="0"/>
              <a:t>к</a:t>
            </a:r>
            <a:r>
              <a:rPr spc="110" dirty="0"/>
              <a:t>а</a:t>
            </a:r>
            <a:r>
              <a:rPr spc="-175" dirty="0"/>
              <a:t> </a:t>
            </a:r>
            <a:r>
              <a:rPr spc="-75" dirty="0"/>
              <a:t>р</a:t>
            </a:r>
            <a:r>
              <a:rPr spc="20" dirty="0"/>
              <a:t>е</a:t>
            </a:r>
            <a:r>
              <a:rPr spc="100" dirty="0"/>
              <a:t>к</a:t>
            </a:r>
            <a:r>
              <a:rPr spc="-225" dirty="0"/>
              <a:t>л</a:t>
            </a:r>
            <a:r>
              <a:rPr spc="70" dirty="0"/>
              <a:t>а</a:t>
            </a:r>
            <a:r>
              <a:rPr spc="-65" dirty="0"/>
              <a:t>м</a:t>
            </a:r>
            <a:r>
              <a:rPr spc="10" dirty="0"/>
              <a:t>н</a:t>
            </a:r>
            <a:r>
              <a:rPr spc="-105" dirty="0"/>
              <a:t>о</a:t>
            </a:r>
            <a:r>
              <a:rPr spc="75" dirty="0"/>
              <a:t>й</a:t>
            </a:r>
            <a:r>
              <a:rPr spc="-160" dirty="0"/>
              <a:t> </a:t>
            </a:r>
            <a:r>
              <a:rPr spc="110" dirty="0"/>
              <a:t>к</a:t>
            </a:r>
            <a:r>
              <a:rPr spc="80" dirty="0"/>
              <a:t>а</a:t>
            </a:r>
            <a:r>
              <a:rPr spc="-65" dirty="0"/>
              <a:t>м</a:t>
            </a:r>
            <a:r>
              <a:rPr spc="-80" dirty="0"/>
              <a:t>п</a:t>
            </a:r>
            <a:r>
              <a:rPr spc="70" dirty="0"/>
              <a:t>а</a:t>
            </a:r>
            <a:r>
              <a:rPr spc="20" dirty="0"/>
              <a:t>н</a:t>
            </a:r>
            <a:r>
              <a:rPr spc="45" dirty="0"/>
              <a:t>и</a:t>
            </a:r>
            <a:r>
              <a:rPr spc="75" dirty="0"/>
              <a:t>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9161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М</a:t>
            </a:r>
            <a:r>
              <a:rPr spc="20" dirty="0"/>
              <a:t>е</a:t>
            </a:r>
            <a:r>
              <a:rPr spc="-114" dirty="0"/>
              <a:t>д</a:t>
            </a:r>
            <a:r>
              <a:rPr spc="45" dirty="0"/>
              <a:t>и</a:t>
            </a:r>
            <a:r>
              <a:rPr spc="70" dirty="0"/>
              <a:t>а</a:t>
            </a:r>
            <a:r>
              <a:rPr spc="-80" dirty="0"/>
              <a:t>б</a:t>
            </a:r>
            <a:r>
              <a:rPr spc="-85" dirty="0"/>
              <a:t>р</a:t>
            </a:r>
            <a:r>
              <a:rPr spc="45" dirty="0"/>
              <a:t>и</a:t>
            </a:r>
            <a:r>
              <a:rPr spc="-520" dirty="0"/>
              <a:t>ф</a:t>
            </a:r>
            <a:r>
              <a:rPr spc="-210" dirty="0"/>
              <a:t> </a:t>
            </a:r>
            <a:r>
              <a:rPr spc="-100" dirty="0"/>
              <a:t>д</a:t>
            </a:r>
            <a:r>
              <a:rPr spc="-210" dirty="0"/>
              <a:t>л</a:t>
            </a:r>
            <a:r>
              <a:rPr dirty="0"/>
              <a:t>я</a:t>
            </a:r>
            <a:r>
              <a:rPr spc="-165" dirty="0"/>
              <a:t> </a:t>
            </a:r>
            <a:r>
              <a:rPr spc="-10" dirty="0"/>
              <a:t>з</a:t>
            </a:r>
            <a:r>
              <a:rPr spc="90" dirty="0"/>
              <a:t>а</a:t>
            </a:r>
            <a:r>
              <a:rPr spc="-65" dirty="0"/>
              <a:t>п</a:t>
            </a:r>
            <a:r>
              <a:rPr spc="-90" dirty="0"/>
              <a:t>у</a:t>
            </a:r>
            <a:r>
              <a:rPr spc="-250" dirty="0"/>
              <a:t>с</a:t>
            </a:r>
            <a:r>
              <a:rPr spc="100" dirty="0"/>
              <a:t>к</a:t>
            </a:r>
            <a:r>
              <a:rPr spc="110" dirty="0"/>
              <a:t>а</a:t>
            </a:r>
            <a:r>
              <a:rPr spc="-175" dirty="0"/>
              <a:t> </a:t>
            </a:r>
            <a:r>
              <a:rPr spc="-75" dirty="0"/>
              <a:t>р</a:t>
            </a:r>
            <a:r>
              <a:rPr spc="20" dirty="0"/>
              <a:t>е</a:t>
            </a:r>
            <a:r>
              <a:rPr spc="100" dirty="0"/>
              <a:t>к</a:t>
            </a:r>
            <a:r>
              <a:rPr spc="-225" dirty="0"/>
              <a:t>л</a:t>
            </a:r>
            <a:r>
              <a:rPr spc="70" dirty="0"/>
              <a:t>а</a:t>
            </a:r>
            <a:r>
              <a:rPr spc="-65" dirty="0"/>
              <a:t>м</a:t>
            </a:r>
            <a:r>
              <a:rPr spc="10" dirty="0"/>
              <a:t>н</a:t>
            </a:r>
            <a:r>
              <a:rPr spc="-105" dirty="0"/>
              <a:t>о</a:t>
            </a:r>
            <a:r>
              <a:rPr spc="75" dirty="0"/>
              <a:t>й</a:t>
            </a:r>
            <a:r>
              <a:rPr spc="-160" dirty="0"/>
              <a:t> </a:t>
            </a:r>
            <a:r>
              <a:rPr spc="110" dirty="0"/>
              <a:t>к</a:t>
            </a:r>
            <a:r>
              <a:rPr spc="80" dirty="0"/>
              <a:t>а</a:t>
            </a:r>
            <a:r>
              <a:rPr spc="-65" dirty="0"/>
              <a:t>м</a:t>
            </a:r>
            <a:r>
              <a:rPr spc="-80" dirty="0"/>
              <a:t>п</a:t>
            </a:r>
            <a:r>
              <a:rPr spc="70" dirty="0"/>
              <a:t>а</a:t>
            </a:r>
            <a:r>
              <a:rPr spc="20" dirty="0"/>
              <a:t>н</a:t>
            </a:r>
            <a:r>
              <a:rPr spc="45" dirty="0"/>
              <a:t>и</a:t>
            </a:r>
            <a:r>
              <a:rPr spc="75" dirty="0"/>
              <a:t>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106" y="1588897"/>
          <a:ext cx="11919585" cy="4431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Корпоративные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потребители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(сфера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бизнеса,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форма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собственности)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Корпоративные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клиенты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это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банки,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филиалы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федеральных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компаний,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небольшие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фирмы,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бюджетные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организации.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Частные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лица: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кто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является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потребителем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покупателем?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Род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занятий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руководители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высшего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звена,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 marR="47117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предприниматели.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Уровень 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дохода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от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300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тыс. руб.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человека.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Пол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преимущественно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мужчины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от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40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до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54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лет.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Семейное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положение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женатые,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детьми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без,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холостые.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Мотивы</a:t>
                      </a:r>
                      <a:r>
                        <a:rPr sz="1800" spc="-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покупки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ts val="2090"/>
                        </a:lnSpc>
                        <a:buFont typeface="Times New Roman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автомобиль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как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средство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передвижения;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Times New Roman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отображение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статуса</a:t>
                      </a:r>
                      <a:r>
                        <a:rPr sz="18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имиджа;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Times New Roman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инвестиции.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Основные</a:t>
                      </a:r>
                      <a:r>
                        <a:rPr sz="18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конкуренты,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 marR="466090">
                        <a:lnSpc>
                          <a:spcPct val="107200"/>
                        </a:lnSpc>
                      </a:pP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конкурирующие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марки,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их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доли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рынке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411480" algn="l"/>
                        </a:tabLst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–	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Mercedes-Benz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32,1%;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411480" algn="l"/>
                        </a:tabLst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–	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Audi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22,0%.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Розничная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цена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(ценовой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сегмент)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Сегмент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выше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среднего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Ваше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мнение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поводу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рекламы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конкурентов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Рекламная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активность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конкурентов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есть,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но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не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активная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342769" y="1250441"/>
            <a:ext cx="810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1800" spc="4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7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Целевая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аудитория</a:t>
            </a:r>
            <a:r>
              <a:rPr sz="1800" spc="-1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7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серии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описание</a:t>
            </a:r>
            <a:r>
              <a:rPr sz="1800" spc="-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конкурентов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9161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М</a:t>
            </a:r>
            <a:r>
              <a:rPr spc="20" dirty="0"/>
              <a:t>е</a:t>
            </a:r>
            <a:r>
              <a:rPr spc="-114" dirty="0"/>
              <a:t>д</a:t>
            </a:r>
            <a:r>
              <a:rPr spc="45" dirty="0"/>
              <a:t>и</a:t>
            </a:r>
            <a:r>
              <a:rPr spc="70" dirty="0"/>
              <a:t>а</a:t>
            </a:r>
            <a:r>
              <a:rPr spc="-80" dirty="0"/>
              <a:t>б</a:t>
            </a:r>
            <a:r>
              <a:rPr spc="-85" dirty="0"/>
              <a:t>р</a:t>
            </a:r>
            <a:r>
              <a:rPr spc="45" dirty="0"/>
              <a:t>и</a:t>
            </a:r>
            <a:r>
              <a:rPr spc="-520" dirty="0"/>
              <a:t>ф</a:t>
            </a:r>
            <a:r>
              <a:rPr spc="-210" dirty="0"/>
              <a:t> </a:t>
            </a:r>
            <a:r>
              <a:rPr spc="-100" dirty="0"/>
              <a:t>д</a:t>
            </a:r>
            <a:r>
              <a:rPr spc="-210" dirty="0"/>
              <a:t>л</a:t>
            </a:r>
            <a:r>
              <a:rPr dirty="0"/>
              <a:t>я</a:t>
            </a:r>
            <a:r>
              <a:rPr spc="-165" dirty="0"/>
              <a:t> </a:t>
            </a:r>
            <a:r>
              <a:rPr spc="-10" dirty="0"/>
              <a:t>з</a:t>
            </a:r>
            <a:r>
              <a:rPr spc="90" dirty="0"/>
              <a:t>а</a:t>
            </a:r>
            <a:r>
              <a:rPr spc="-65" dirty="0"/>
              <a:t>п</a:t>
            </a:r>
            <a:r>
              <a:rPr spc="-90" dirty="0"/>
              <a:t>у</a:t>
            </a:r>
            <a:r>
              <a:rPr spc="-250" dirty="0"/>
              <a:t>с</a:t>
            </a:r>
            <a:r>
              <a:rPr spc="100" dirty="0"/>
              <a:t>к</a:t>
            </a:r>
            <a:r>
              <a:rPr spc="110" dirty="0"/>
              <a:t>а</a:t>
            </a:r>
            <a:r>
              <a:rPr spc="-175" dirty="0"/>
              <a:t> </a:t>
            </a:r>
            <a:r>
              <a:rPr spc="-75" dirty="0"/>
              <a:t>р</a:t>
            </a:r>
            <a:r>
              <a:rPr spc="20" dirty="0"/>
              <a:t>е</a:t>
            </a:r>
            <a:r>
              <a:rPr spc="100" dirty="0"/>
              <a:t>к</a:t>
            </a:r>
            <a:r>
              <a:rPr spc="-225" dirty="0"/>
              <a:t>л</a:t>
            </a:r>
            <a:r>
              <a:rPr spc="70" dirty="0"/>
              <a:t>а</a:t>
            </a:r>
            <a:r>
              <a:rPr spc="-65" dirty="0"/>
              <a:t>м</a:t>
            </a:r>
            <a:r>
              <a:rPr spc="10" dirty="0"/>
              <a:t>н</a:t>
            </a:r>
            <a:r>
              <a:rPr spc="-105" dirty="0"/>
              <a:t>о</a:t>
            </a:r>
            <a:r>
              <a:rPr spc="75" dirty="0"/>
              <a:t>й</a:t>
            </a:r>
            <a:r>
              <a:rPr spc="-160" dirty="0"/>
              <a:t> </a:t>
            </a:r>
            <a:r>
              <a:rPr spc="110" dirty="0"/>
              <a:t>к</a:t>
            </a:r>
            <a:r>
              <a:rPr spc="80" dirty="0"/>
              <a:t>а</a:t>
            </a:r>
            <a:r>
              <a:rPr spc="-65" dirty="0"/>
              <a:t>м</a:t>
            </a:r>
            <a:r>
              <a:rPr spc="-80" dirty="0"/>
              <a:t>п</a:t>
            </a:r>
            <a:r>
              <a:rPr spc="70" dirty="0"/>
              <a:t>а</a:t>
            </a:r>
            <a:r>
              <a:rPr spc="20" dirty="0"/>
              <a:t>н</a:t>
            </a:r>
            <a:r>
              <a:rPr spc="45" dirty="0"/>
              <a:t>и</a:t>
            </a:r>
            <a:r>
              <a:rPr spc="75" dirty="0"/>
              <a:t>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4721" y="1586864"/>
          <a:ext cx="11897995" cy="498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4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110"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Позиционирование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марки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ранее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проводимых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рекламных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кампаниях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33375">
                        <a:lnSpc>
                          <a:spcPct val="107200"/>
                        </a:lnSpc>
                        <a:spcBef>
                          <a:spcPts val="930"/>
                        </a:spcBef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Время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получить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уникальные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привилегии</a:t>
                      </a:r>
                      <a:r>
                        <a:rPr sz="18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покупку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автомобилей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максимальное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удовольствие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от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вождения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КРАФТ.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Цели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рекламной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кампании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2095"/>
                        </a:lnSpc>
                        <a:buFont typeface="Times New Roman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Увеличение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объемов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продаж;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55"/>
                        </a:spcBef>
                        <a:buFont typeface="Times New Roman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Формирование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предпочтений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марке.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Предполагаемые</a:t>
                      </a:r>
                      <a:r>
                        <a:rPr sz="1800" spc="-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средства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распространения</a:t>
                      </a:r>
                      <a:r>
                        <a:rPr sz="18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рекламы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Контекстная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реклама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(РСЯ)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Сроки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планируемой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рекламной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 marR="650240">
                        <a:lnSpc>
                          <a:spcPct val="107200"/>
                        </a:lnSpc>
                      </a:pP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кампании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или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отдельных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ее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частей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Март</a:t>
                      </a:r>
                      <a:r>
                        <a:rPr sz="18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2021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год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68580" marR="488315">
                        <a:lnSpc>
                          <a:spcPct val="107300"/>
                        </a:lnSpc>
                        <a:spcBef>
                          <a:spcPts val="208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Смысл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основного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рекламного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сообщения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264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серии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стал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воплощением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современной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роскоши,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 marR="82550">
                        <a:lnSpc>
                          <a:spcPct val="106900"/>
                        </a:lnSpc>
                        <a:spcBef>
                          <a:spcPts val="5"/>
                        </a:spcBef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внушительного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облика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максимального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комфорта.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Премиум-седан,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сочетающий </a:t>
                      </a:r>
                      <a:r>
                        <a:rPr sz="18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 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себе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маскулиную 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красоту </a:t>
                      </a:r>
                      <a:r>
                        <a:rPr sz="18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спортивные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характеристики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мощного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двигателя.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Масштаб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для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личности.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Характер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бренда,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тон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рекламного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сообщения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Характер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бренда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современный,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деловой,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динамичный,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68580" marR="920115">
                        <a:lnSpc>
                          <a:spcPct val="107200"/>
                        </a:lnSpc>
                      </a:pP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индивидуальный,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роскошный,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статусный.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Тон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рекламного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сообщения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–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рациональный,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реалистичный,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доверительный.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614422" y="1248283"/>
            <a:ext cx="723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229" dirty="0">
                <a:solidFill>
                  <a:srgbClr val="001F5F"/>
                </a:solidFill>
                <a:latin typeface="Arial Unicode MS"/>
                <a:cs typeface="Arial Unicode MS"/>
              </a:rPr>
              <a:t>8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Информация</a:t>
            </a:r>
            <a:r>
              <a:rPr sz="1800" spc="-2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проводимых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рекламных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кампаниях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66998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</a:t>
            </a:r>
            <a:r>
              <a:rPr spc="20" dirty="0"/>
              <a:t>е</a:t>
            </a:r>
            <a:r>
              <a:rPr spc="-10" dirty="0"/>
              <a:t>з</a:t>
            </a:r>
            <a:r>
              <a:rPr spc="-90" dirty="0"/>
              <a:t>у</a:t>
            </a:r>
            <a:r>
              <a:rPr spc="-235" dirty="0"/>
              <a:t>л</a:t>
            </a:r>
            <a:r>
              <a:rPr spc="-215" dirty="0"/>
              <a:t>ь</a:t>
            </a:r>
            <a:r>
              <a:rPr spc="10" dirty="0"/>
              <a:t>т</a:t>
            </a:r>
            <a:r>
              <a:rPr spc="70" dirty="0"/>
              <a:t>а</a:t>
            </a:r>
            <a:r>
              <a:rPr spc="10" dirty="0"/>
              <a:t>т</a:t>
            </a:r>
            <a:r>
              <a:rPr spc="-235" dirty="0"/>
              <a:t>ы</a:t>
            </a:r>
            <a:r>
              <a:rPr spc="-185" dirty="0"/>
              <a:t> </a:t>
            </a:r>
            <a:r>
              <a:rPr spc="-75" dirty="0"/>
              <a:t>р</a:t>
            </a:r>
            <a:r>
              <a:rPr spc="20" dirty="0"/>
              <a:t>е</a:t>
            </a:r>
            <a:r>
              <a:rPr spc="100" dirty="0"/>
              <a:t>к</a:t>
            </a:r>
            <a:r>
              <a:rPr spc="-225" dirty="0"/>
              <a:t>л</a:t>
            </a:r>
            <a:r>
              <a:rPr spc="70" dirty="0"/>
              <a:t>а</a:t>
            </a:r>
            <a:r>
              <a:rPr spc="-65" dirty="0"/>
              <a:t>м</a:t>
            </a:r>
            <a:r>
              <a:rPr spc="10" dirty="0"/>
              <a:t>н</a:t>
            </a:r>
            <a:r>
              <a:rPr spc="-95" dirty="0"/>
              <a:t>о</a:t>
            </a:r>
            <a:r>
              <a:rPr spc="75" dirty="0"/>
              <a:t>й</a:t>
            </a:r>
            <a:r>
              <a:rPr spc="-175" dirty="0"/>
              <a:t> </a:t>
            </a:r>
            <a:r>
              <a:rPr spc="110" dirty="0"/>
              <a:t>к</a:t>
            </a:r>
            <a:r>
              <a:rPr spc="80" dirty="0"/>
              <a:t>а</a:t>
            </a:r>
            <a:r>
              <a:rPr spc="-65" dirty="0"/>
              <a:t>мп</a:t>
            </a:r>
            <a:r>
              <a:rPr spc="70" dirty="0"/>
              <a:t>а</a:t>
            </a:r>
            <a:r>
              <a:rPr spc="10" dirty="0"/>
              <a:t>н</a:t>
            </a:r>
            <a:r>
              <a:rPr spc="45" dirty="0"/>
              <a:t>и</a:t>
            </a:r>
            <a:r>
              <a:rPr spc="75" dirty="0"/>
              <a:t>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3776" y="1846579"/>
          <a:ext cx="11938635" cy="164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66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3980" marR="89535" indent="7620">
                        <a:lnSpc>
                          <a:spcPct val="1067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Тра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.  ПЛ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3980" marR="87630" indent="7620">
                        <a:lnSpc>
                          <a:spcPct val="1067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Траф.  Ф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КТ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9690" indent="1270" algn="ctr">
                        <a:lnSpc>
                          <a:spcPct val="106900"/>
                        </a:lnSpc>
                        <a:spcBef>
                          <a:spcPts val="355"/>
                        </a:spcBef>
                      </a:pPr>
                      <a:r>
                        <a:rPr sz="1800" spc="3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% </a:t>
                      </a:r>
                      <a:r>
                        <a:rPr sz="1800" spc="1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вып- </a:t>
                      </a:r>
                      <a:r>
                        <a:rPr sz="1800" spc="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ния </a:t>
                      </a:r>
                      <a:r>
                        <a:rPr sz="1800" spc="1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лана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  траф.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96520" indent="74930" algn="just">
                        <a:lnSpc>
                          <a:spcPct val="107000"/>
                        </a:lnSpc>
                        <a:spcBef>
                          <a:spcPts val="1510"/>
                        </a:spcBef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Кол- </a:t>
                      </a:r>
                      <a:r>
                        <a:rPr sz="1800" spc="-4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во</a:t>
                      </a:r>
                      <a:r>
                        <a:rPr sz="1800" spc="-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РЛ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72390" indent="74295" algn="just">
                        <a:lnSpc>
                          <a:spcPct val="107000"/>
                        </a:lnSpc>
                        <a:spcBef>
                          <a:spcPts val="1510"/>
                        </a:spcBef>
                      </a:pP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Кол- </a:t>
                      </a:r>
                      <a:r>
                        <a:rPr sz="1800" spc="-4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во</a:t>
                      </a:r>
                      <a:r>
                        <a:rPr sz="1800" spc="-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РЛ </a:t>
                      </a:r>
                      <a:r>
                        <a:rPr sz="1800" spc="-4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ФАКТ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marR="156210" indent="13335" algn="just">
                        <a:lnSpc>
                          <a:spcPct val="1069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ер- 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сия</a:t>
                      </a:r>
                      <a:r>
                        <a:rPr sz="18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РЛ</a:t>
                      </a:r>
                      <a:r>
                        <a:rPr sz="1800" spc="-1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контр.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ПЛАН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marR="155575" indent="13335" algn="just">
                        <a:lnSpc>
                          <a:spcPct val="1069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ер-  </a:t>
                      </a: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сия</a:t>
                      </a:r>
                      <a:r>
                        <a:rPr sz="18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РЛ</a:t>
                      </a:r>
                      <a:r>
                        <a:rPr sz="1800" spc="-1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 </a:t>
                      </a:r>
                      <a:r>
                        <a:rPr sz="1800" spc="-48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контр.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ФАКТ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24485" marR="122555" indent="-195580">
                        <a:lnSpc>
                          <a:spcPct val="1067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Контракт  </a:t>
                      </a: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ПЛАН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24485" marR="122555" indent="-195580">
                        <a:lnSpc>
                          <a:spcPct val="1067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Контракт  </a:t>
                      </a:r>
                      <a:r>
                        <a:rPr sz="1800" spc="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ФАКТ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17804" marR="93980" indent="-116205">
                        <a:lnSpc>
                          <a:spcPct val="1067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Продаж  </a:t>
                      </a: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ПЛАН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16535" marR="92710" indent="-116205">
                        <a:lnSpc>
                          <a:spcPct val="1067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Продаж  </a:t>
                      </a:r>
                      <a:r>
                        <a:rPr sz="1800" spc="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ФАКТ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65" dirty="0">
                          <a:solidFill>
                            <a:srgbClr val="00AF50"/>
                          </a:solidFill>
                          <a:latin typeface="Arial Unicode MS"/>
                          <a:cs typeface="Arial Unicode MS"/>
                        </a:rPr>
                        <a:t>150%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AF50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19,2%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95" dirty="0">
                          <a:solidFill>
                            <a:srgbClr val="00AF50"/>
                          </a:solidFill>
                          <a:latin typeface="Arial Unicode MS"/>
                          <a:cs typeface="Arial Unicode MS"/>
                        </a:rPr>
                        <a:t>33,3%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168776" y="1399159"/>
            <a:ext cx="6089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9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Воронка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продаж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КРАФТ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по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7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серии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119" y="3693375"/>
            <a:ext cx="6462903" cy="29240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4389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So</a:t>
            </a:r>
            <a:r>
              <a:rPr spc="-240" dirty="0"/>
              <a:t>c</a:t>
            </a:r>
            <a:r>
              <a:rPr dirty="0"/>
              <a:t>i</a:t>
            </a:r>
            <a:r>
              <a:rPr spc="-45" dirty="0"/>
              <a:t>a</a:t>
            </a:r>
            <a:r>
              <a:rPr spc="-105" dirty="0"/>
              <a:t>l</a:t>
            </a:r>
            <a:r>
              <a:rPr spc="-155" dirty="0"/>
              <a:t> </a:t>
            </a:r>
            <a:r>
              <a:rPr spc="114" dirty="0"/>
              <a:t>M</a:t>
            </a:r>
            <a:r>
              <a:rPr spc="5" dirty="0"/>
              <a:t>e</a:t>
            </a:r>
            <a:r>
              <a:rPr spc="-70" dirty="0"/>
              <a:t>d</a:t>
            </a:r>
            <a:r>
              <a:rPr dirty="0"/>
              <a:t>ia</a:t>
            </a:r>
            <a:r>
              <a:rPr spc="-185" dirty="0"/>
              <a:t> </a:t>
            </a:r>
            <a:r>
              <a:rPr spc="114" dirty="0"/>
              <a:t>M</a:t>
            </a:r>
            <a:r>
              <a:rPr spc="80" dirty="0"/>
              <a:t>a</a:t>
            </a:r>
            <a:r>
              <a:rPr spc="-100" dirty="0"/>
              <a:t>rk</a:t>
            </a:r>
            <a:r>
              <a:rPr spc="5" dirty="0"/>
              <a:t>et</a:t>
            </a:r>
            <a:r>
              <a:rPr spc="-55" dirty="0"/>
              <a:t>i</a:t>
            </a:r>
            <a:r>
              <a:rPr spc="-165" dirty="0"/>
              <a:t>n</a:t>
            </a:r>
            <a:r>
              <a:rPr spc="-65"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37" y="1354302"/>
            <a:ext cx="106775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136775" algn="l"/>
                <a:tab pos="4930775" algn="l"/>
                <a:tab pos="5713095" algn="l"/>
                <a:tab pos="6755130" algn="l"/>
                <a:tab pos="8037195" algn="l"/>
                <a:tab pos="8813165" algn="l"/>
                <a:tab pos="9152890" algn="l"/>
              </a:tabLst>
            </a:pPr>
            <a:r>
              <a:rPr sz="2000" spc="165" dirty="0">
                <a:solidFill>
                  <a:srgbClr val="001F5F"/>
                </a:solidFill>
                <a:latin typeface="Arial Unicode MS"/>
                <a:cs typeface="Arial Unicode MS"/>
              </a:rPr>
              <a:t>Ф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ми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ни</a:t>
            </a:r>
            <a:r>
              <a:rPr sz="2000" spc="20" dirty="0">
                <a:solidFill>
                  <a:srgbClr val="001F5F"/>
                </a:solidFill>
                <a:latin typeface="Arial Unicode MS"/>
                <a:cs typeface="Arial Unicode MS"/>
              </a:rPr>
              <a:t>е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к</a:t>
            </a:r>
            <a:r>
              <a:rPr sz="2000" spc="145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мм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у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ни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ка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ц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го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оля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иг</a:t>
            </a:r>
            <a:r>
              <a:rPr sz="2000" spc="140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2000" spc="50" dirty="0">
                <a:solidFill>
                  <a:srgbClr val="001F5F"/>
                </a:solidFill>
                <a:latin typeface="Arial Unicode MS"/>
                <a:cs typeface="Arial Unicode MS"/>
              </a:rPr>
              <a:t>е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т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ве</a:t>
            </a:r>
            <a:r>
              <a:rPr sz="2000" spc="30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мую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50" dirty="0">
                <a:solidFill>
                  <a:srgbClr val="001F5F"/>
                </a:solidFill>
                <a:latin typeface="Arial Unicode MS"/>
                <a:cs typeface="Arial Unicode MS"/>
              </a:rPr>
              <a:t>ро</a:t>
            </a:r>
            <a:r>
              <a:rPr sz="2000" spc="40" dirty="0">
                <a:solidFill>
                  <a:srgbClr val="001F5F"/>
                </a:solidFill>
                <a:latin typeface="Arial Unicode MS"/>
                <a:cs typeface="Arial Unicode MS"/>
              </a:rPr>
              <a:t>л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ь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уп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л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е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и  продвижением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бренда.</a:t>
            </a:r>
            <a:endParaRPr sz="2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sz="2000" spc="-185" dirty="0">
                <a:solidFill>
                  <a:srgbClr val="001F5F"/>
                </a:solidFill>
                <a:latin typeface="Arial Unicode MS"/>
                <a:cs typeface="Arial Unicode MS"/>
              </a:rPr>
              <a:t>1.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Пользовательский</a:t>
            </a:r>
            <a:r>
              <a:rPr sz="20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контент</a:t>
            </a:r>
            <a:r>
              <a:rPr sz="20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фото</a:t>
            </a:r>
            <a:r>
              <a:rPr sz="20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6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видео</a:t>
            </a:r>
            <a:r>
              <a:rPr sz="2000" spc="-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клиентами</a:t>
            </a:r>
            <a:r>
              <a:rPr sz="20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на</a:t>
            </a:r>
            <a:r>
              <a:rPr sz="20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выдаче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автомобиля.</a:t>
            </a:r>
            <a:endParaRPr sz="2000">
              <a:latin typeface="Arial Unicode MS"/>
              <a:cs typeface="Arial Unicode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327" y="3400742"/>
            <a:ext cx="2805049" cy="31541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20" y="3400755"/>
            <a:ext cx="2793365" cy="3152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516" y="3397973"/>
            <a:ext cx="3248532" cy="3154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0811" y="4181983"/>
          <a:ext cx="11285855" cy="158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Бренд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000" b="1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000" b="1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2019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spc="-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0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000" b="1" spc="-1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b="1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2019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BMW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45,9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36,1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229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b="1" spc="-1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9,8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Mercedes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32,1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35,7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1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2000" spc="-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4,1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Audi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22,0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28,3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1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20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7,9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64337" y="3778122"/>
            <a:ext cx="11478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85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22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35" dirty="0">
                <a:solidFill>
                  <a:srgbClr val="001F5F"/>
                </a:solidFill>
                <a:latin typeface="Arial Unicode MS"/>
                <a:cs typeface="Arial Unicode MS"/>
              </a:rPr>
              <a:t>2</a:t>
            </a:r>
            <a:r>
              <a:rPr sz="22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215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2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90" dirty="0">
                <a:solidFill>
                  <a:srgbClr val="001F5F"/>
                </a:solidFill>
                <a:latin typeface="Arial Unicode MS"/>
                <a:cs typeface="Arial Unicode MS"/>
              </a:rPr>
              <a:t>Доли</a:t>
            </a:r>
            <a:r>
              <a:rPr sz="22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30" dirty="0">
                <a:solidFill>
                  <a:srgbClr val="001F5F"/>
                </a:solidFill>
                <a:latin typeface="Arial Unicode MS"/>
                <a:cs typeface="Arial Unicode MS"/>
              </a:rPr>
              <a:t>рынка</a:t>
            </a:r>
            <a:r>
              <a:rPr sz="22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премиальных</a:t>
            </a:r>
            <a:r>
              <a:rPr sz="22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80" dirty="0">
                <a:solidFill>
                  <a:srgbClr val="001F5F"/>
                </a:solidFill>
                <a:latin typeface="Arial Unicode MS"/>
                <a:cs typeface="Arial Unicode MS"/>
              </a:rPr>
              <a:t>брендов</a:t>
            </a:r>
            <a:r>
              <a:rPr sz="2200" spc="-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немецкой</a:t>
            </a:r>
            <a:r>
              <a:rPr sz="22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35" dirty="0">
                <a:solidFill>
                  <a:srgbClr val="001F5F"/>
                </a:solidFill>
                <a:latin typeface="Arial Unicode MS"/>
                <a:cs typeface="Arial Unicode MS"/>
              </a:rPr>
              <a:t>тройки</a:t>
            </a:r>
            <a:r>
              <a:rPr sz="22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2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90" dirty="0">
                <a:solidFill>
                  <a:srgbClr val="001F5F"/>
                </a:solidFill>
                <a:latin typeface="Arial Unicode MS"/>
                <a:cs typeface="Arial Unicode MS"/>
              </a:rPr>
              <a:t>Екатеринбурге</a:t>
            </a:r>
            <a:endParaRPr sz="2200">
              <a:latin typeface="Arial Unicode MS"/>
              <a:cs typeface="Arial Unicode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04456" y="1820545"/>
          <a:ext cx="11278870" cy="158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8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Бренд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000" b="1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2000" b="1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2019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20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0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2000" b="1" spc="-1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b="1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2019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0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BMW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1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+3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Mercedes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39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42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1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-3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Audi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16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16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1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-0,6</a:t>
                      </a:r>
                      <a:endParaRPr sz="2000">
                        <a:latin typeface="Arial Unicode MS"/>
                        <a:cs typeface="Arial Unicode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07135" y="1358265"/>
            <a:ext cx="10320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85" dirty="0">
                <a:solidFill>
                  <a:srgbClr val="001F5F"/>
                </a:solidFill>
                <a:latin typeface="Arial Unicode MS"/>
                <a:cs typeface="Arial Unicode MS"/>
              </a:rPr>
              <a:t>Таблица</a:t>
            </a:r>
            <a:r>
              <a:rPr sz="22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-385" dirty="0">
                <a:solidFill>
                  <a:srgbClr val="001F5F"/>
                </a:solidFill>
                <a:latin typeface="Arial Unicode MS"/>
                <a:cs typeface="Arial Unicode MS"/>
              </a:rPr>
              <a:t>1</a:t>
            </a:r>
            <a:r>
              <a:rPr sz="22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215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2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90" dirty="0">
                <a:solidFill>
                  <a:srgbClr val="001F5F"/>
                </a:solidFill>
                <a:latin typeface="Arial Unicode MS"/>
                <a:cs typeface="Arial Unicode MS"/>
              </a:rPr>
              <a:t>Доли</a:t>
            </a:r>
            <a:r>
              <a:rPr sz="22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30" dirty="0">
                <a:solidFill>
                  <a:srgbClr val="001F5F"/>
                </a:solidFill>
                <a:latin typeface="Arial Unicode MS"/>
                <a:cs typeface="Arial Unicode MS"/>
              </a:rPr>
              <a:t>рынка</a:t>
            </a:r>
            <a:r>
              <a:rPr sz="22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85" dirty="0">
                <a:solidFill>
                  <a:srgbClr val="001F5F"/>
                </a:solidFill>
                <a:latin typeface="Arial Unicode MS"/>
                <a:cs typeface="Arial Unicode MS"/>
              </a:rPr>
              <a:t>премиальных</a:t>
            </a:r>
            <a:r>
              <a:rPr sz="22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80" dirty="0">
                <a:solidFill>
                  <a:srgbClr val="001F5F"/>
                </a:solidFill>
                <a:latin typeface="Arial Unicode MS"/>
                <a:cs typeface="Arial Unicode MS"/>
              </a:rPr>
              <a:t>брендов</a:t>
            </a:r>
            <a:r>
              <a:rPr sz="22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немецкой</a:t>
            </a:r>
            <a:r>
              <a:rPr sz="22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35" dirty="0">
                <a:solidFill>
                  <a:srgbClr val="001F5F"/>
                </a:solidFill>
                <a:latin typeface="Arial Unicode MS"/>
                <a:cs typeface="Arial Unicode MS"/>
              </a:rPr>
              <a:t>тройки</a:t>
            </a:r>
            <a:r>
              <a:rPr sz="22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2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200" spc="60" dirty="0">
                <a:solidFill>
                  <a:srgbClr val="001F5F"/>
                </a:solidFill>
                <a:latin typeface="Arial Unicode MS"/>
                <a:cs typeface="Arial Unicode MS"/>
              </a:rPr>
              <a:t>России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2974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О</a:t>
            </a:r>
            <a:r>
              <a:rPr spc="-150" dirty="0"/>
              <a:t> </a:t>
            </a:r>
            <a:r>
              <a:rPr spc="-70" dirty="0"/>
              <a:t>б</a:t>
            </a:r>
            <a:r>
              <a:rPr spc="-75" dirty="0"/>
              <a:t>р</a:t>
            </a:r>
            <a:r>
              <a:rPr spc="5" dirty="0"/>
              <a:t>е</a:t>
            </a:r>
            <a:r>
              <a:rPr spc="20" dirty="0"/>
              <a:t>н</a:t>
            </a:r>
            <a:r>
              <a:rPr spc="-114" dirty="0"/>
              <a:t>д</a:t>
            </a:r>
            <a:r>
              <a:rPr spc="35" dirty="0"/>
              <a:t>е</a:t>
            </a:r>
            <a:r>
              <a:rPr spc="-160" dirty="0"/>
              <a:t> </a:t>
            </a:r>
            <a:r>
              <a:rPr spc="-10" dirty="0"/>
              <a:t>B</a:t>
            </a:r>
            <a:r>
              <a:rPr spc="114" dirty="0"/>
              <a:t>M</a:t>
            </a:r>
            <a:r>
              <a:rPr spc="-95" dirty="0"/>
              <a:t>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4389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So</a:t>
            </a:r>
            <a:r>
              <a:rPr spc="-240" dirty="0"/>
              <a:t>c</a:t>
            </a:r>
            <a:r>
              <a:rPr dirty="0"/>
              <a:t>i</a:t>
            </a:r>
            <a:r>
              <a:rPr spc="-45" dirty="0"/>
              <a:t>a</a:t>
            </a:r>
            <a:r>
              <a:rPr spc="-105" dirty="0"/>
              <a:t>l</a:t>
            </a:r>
            <a:r>
              <a:rPr spc="-155" dirty="0"/>
              <a:t> </a:t>
            </a:r>
            <a:r>
              <a:rPr spc="114" dirty="0"/>
              <a:t>M</a:t>
            </a:r>
            <a:r>
              <a:rPr spc="5" dirty="0"/>
              <a:t>e</a:t>
            </a:r>
            <a:r>
              <a:rPr spc="-70" dirty="0"/>
              <a:t>d</a:t>
            </a:r>
            <a:r>
              <a:rPr dirty="0"/>
              <a:t>ia</a:t>
            </a:r>
            <a:r>
              <a:rPr spc="-185" dirty="0"/>
              <a:t> </a:t>
            </a:r>
            <a:r>
              <a:rPr spc="114" dirty="0"/>
              <a:t>M</a:t>
            </a:r>
            <a:r>
              <a:rPr spc="80" dirty="0"/>
              <a:t>a</a:t>
            </a:r>
            <a:r>
              <a:rPr spc="-100" dirty="0"/>
              <a:t>rk</a:t>
            </a:r>
            <a:r>
              <a:rPr spc="5" dirty="0"/>
              <a:t>et</a:t>
            </a:r>
            <a:r>
              <a:rPr spc="-55" dirty="0"/>
              <a:t>i</a:t>
            </a:r>
            <a:r>
              <a:rPr spc="-165" dirty="0"/>
              <a:t>n</a:t>
            </a:r>
            <a:r>
              <a:rPr spc="-65"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37" y="1354302"/>
            <a:ext cx="1067943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0000"/>
              </a:lnSpc>
              <a:spcBef>
                <a:spcPts val="100"/>
              </a:spcBef>
              <a:tabLst>
                <a:tab pos="2136775" algn="l"/>
                <a:tab pos="4930775" algn="l"/>
                <a:tab pos="5713095" algn="l"/>
                <a:tab pos="6755130" algn="l"/>
                <a:tab pos="8037195" algn="l"/>
                <a:tab pos="8813165" algn="l"/>
                <a:tab pos="9152890" algn="l"/>
              </a:tabLst>
            </a:pPr>
            <a:r>
              <a:rPr sz="2000" spc="165" dirty="0">
                <a:solidFill>
                  <a:srgbClr val="001F5F"/>
                </a:solidFill>
                <a:latin typeface="Arial Unicode MS"/>
                <a:cs typeface="Arial Unicode MS"/>
              </a:rPr>
              <a:t>Ф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ми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ни</a:t>
            </a:r>
            <a:r>
              <a:rPr sz="2000" spc="20" dirty="0">
                <a:solidFill>
                  <a:srgbClr val="001F5F"/>
                </a:solidFill>
                <a:latin typeface="Arial Unicode MS"/>
                <a:cs typeface="Arial Unicode MS"/>
              </a:rPr>
              <a:t>е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к</a:t>
            </a:r>
            <a:r>
              <a:rPr sz="2000" spc="145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мм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у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ни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ка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ц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го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оля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25" dirty="0">
                <a:solidFill>
                  <a:srgbClr val="001F5F"/>
                </a:solidFill>
                <a:latin typeface="Arial Unicode MS"/>
                <a:cs typeface="Arial Unicode MS"/>
              </a:rPr>
              <a:t>иг</a:t>
            </a:r>
            <a:r>
              <a:rPr sz="2000" spc="140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2000" spc="50" dirty="0">
                <a:solidFill>
                  <a:srgbClr val="001F5F"/>
                </a:solidFill>
                <a:latin typeface="Arial Unicode MS"/>
                <a:cs typeface="Arial Unicode MS"/>
              </a:rPr>
              <a:t>е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т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ве</a:t>
            </a:r>
            <a:r>
              <a:rPr sz="2000" spc="30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90" dirty="0">
                <a:solidFill>
                  <a:srgbClr val="001F5F"/>
                </a:solidFill>
                <a:latin typeface="Arial Unicode MS"/>
                <a:cs typeface="Arial Unicode MS"/>
              </a:rPr>
              <a:t>мую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50" dirty="0">
                <a:solidFill>
                  <a:srgbClr val="001F5F"/>
                </a:solidFill>
                <a:latin typeface="Arial Unicode MS"/>
                <a:cs typeface="Arial Unicode MS"/>
              </a:rPr>
              <a:t>ро</a:t>
            </a:r>
            <a:r>
              <a:rPr sz="2000" spc="40" dirty="0">
                <a:solidFill>
                  <a:srgbClr val="001F5F"/>
                </a:solidFill>
                <a:latin typeface="Arial Unicode MS"/>
                <a:cs typeface="Arial Unicode MS"/>
              </a:rPr>
              <a:t>л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ь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уп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2000" spc="65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л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е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и  продвижением</a:t>
            </a:r>
            <a:r>
              <a:rPr sz="20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2000" spc="55" dirty="0">
                <a:solidFill>
                  <a:srgbClr val="001F5F"/>
                </a:solidFill>
                <a:latin typeface="Arial Unicode MS"/>
                <a:cs typeface="Arial Unicode MS"/>
              </a:rPr>
              <a:t>бренда.</a:t>
            </a:r>
            <a:endParaRPr sz="2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Arial Unicode MS"/>
              <a:cs typeface="Arial Unicode MS"/>
            </a:endParaRPr>
          </a:p>
          <a:p>
            <a:pPr marL="12700" marR="5080">
              <a:lnSpc>
                <a:spcPct val="150100"/>
              </a:lnSpc>
              <a:tabLst>
                <a:tab pos="362585" algn="l"/>
                <a:tab pos="2408555" algn="l"/>
                <a:tab pos="2696210" algn="l"/>
                <a:tab pos="3830320" algn="l"/>
                <a:tab pos="4952365" algn="l"/>
                <a:tab pos="5880735" algn="l"/>
                <a:tab pos="7172959" algn="l"/>
                <a:tab pos="8204834" algn="l"/>
                <a:tab pos="8641080" algn="l"/>
                <a:tab pos="10503535" algn="l"/>
              </a:tabLst>
            </a:pPr>
            <a:r>
              <a:rPr sz="2000" spc="35" dirty="0">
                <a:solidFill>
                  <a:srgbClr val="001F5F"/>
                </a:solidFill>
                <a:latin typeface="Arial Unicode MS"/>
                <a:cs typeface="Arial Unicode MS"/>
              </a:rPr>
              <a:t>2</a:t>
            </a:r>
            <a:r>
              <a:rPr sz="2000" spc="-15" dirty="0">
                <a:solidFill>
                  <a:srgbClr val="001F5F"/>
                </a:solidFill>
                <a:latin typeface="Arial Unicode MS"/>
                <a:cs typeface="Arial Unicode MS"/>
              </a:rPr>
              <a:t>.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идео</a:t>
            </a:r>
            <a:r>
              <a:rPr sz="2000" spc="190" dirty="0">
                <a:solidFill>
                  <a:srgbClr val="001F5F"/>
                </a:solidFill>
                <a:latin typeface="Arial Unicode MS"/>
                <a:cs typeface="Arial Unicode MS"/>
              </a:rPr>
              <a:t>-к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нтент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20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об</a:t>
            </a:r>
            <a:r>
              <a:rPr sz="2000" spc="45" dirty="0">
                <a:solidFill>
                  <a:srgbClr val="001F5F"/>
                </a:solidFill>
                <a:latin typeface="Arial Unicode MS"/>
                <a:cs typeface="Arial Unicode MS"/>
              </a:rPr>
              <a:t>з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р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ы</a:t>
            </a:r>
            <a:r>
              <a:rPr sz="2000" spc="-15" dirty="0">
                <a:solidFill>
                  <a:srgbClr val="001F5F"/>
                </a:solidFill>
                <a:latin typeface="Arial Unicode MS"/>
                <a:cs typeface="Arial Unicode MS"/>
              </a:rPr>
              <a:t>,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з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ап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у</a:t>
            </a:r>
            <a:r>
              <a:rPr sz="2000" spc="100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к</a:t>
            </a:r>
            <a:r>
              <a:rPr sz="2000" spc="16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но</a:t>
            </a:r>
            <a:r>
              <a:rPr sz="2000" spc="95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130" dirty="0">
                <a:solidFill>
                  <a:srgbClr val="001F5F"/>
                </a:solidFill>
                <a:latin typeface="Arial Unicode MS"/>
                <a:cs typeface="Arial Unicode MS"/>
              </a:rPr>
              <a:t>ы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х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60" dirty="0">
                <a:solidFill>
                  <a:srgbClr val="001F5F"/>
                </a:solidFill>
                <a:latin typeface="Arial Unicode MS"/>
                <a:cs typeface="Arial Unicode MS"/>
              </a:rPr>
              <a:t>моделе</a:t>
            </a:r>
            <a:r>
              <a:rPr sz="2000" spc="50" dirty="0">
                <a:solidFill>
                  <a:srgbClr val="001F5F"/>
                </a:solidFill>
                <a:latin typeface="Arial Unicode MS"/>
                <a:cs typeface="Arial Unicode MS"/>
              </a:rPr>
              <a:t>й</a:t>
            </a:r>
            <a:r>
              <a:rPr sz="2000" spc="-15" dirty="0">
                <a:solidFill>
                  <a:srgbClr val="001F5F"/>
                </a:solidFill>
                <a:latin typeface="Arial Unicode MS"/>
                <a:cs typeface="Arial Unicode MS"/>
              </a:rPr>
              <a:t>,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20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2000" spc="1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2000" spc="80" dirty="0">
                <a:solidFill>
                  <a:srgbClr val="001F5F"/>
                </a:solidFill>
                <a:latin typeface="Arial Unicode MS"/>
                <a:cs typeface="Arial Unicode MS"/>
              </a:rPr>
              <a:t>еты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п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-40" dirty="0">
                <a:solidFill>
                  <a:srgbClr val="001F5F"/>
                </a:solidFill>
                <a:latin typeface="Arial Unicode MS"/>
                <a:cs typeface="Arial Unicode MS"/>
              </a:rPr>
              <a:t>э</a:t>
            </a:r>
            <a:r>
              <a:rPr sz="2000" spc="75" dirty="0">
                <a:solidFill>
                  <a:srgbClr val="001F5F"/>
                </a:solidFill>
                <a:latin typeface="Arial Unicode MS"/>
                <a:cs typeface="Arial Unicode MS"/>
              </a:rPr>
              <a:t>ксплуата</a:t>
            </a:r>
            <a:r>
              <a:rPr sz="2000" spc="85" dirty="0">
                <a:solidFill>
                  <a:srgbClr val="001F5F"/>
                </a:solidFill>
                <a:latin typeface="Arial Unicode MS"/>
                <a:cs typeface="Arial Unicode MS"/>
              </a:rPr>
              <a:t>ц</a:t>
            </a:r>
            <a:r>
              <a:rPr sz="2000" spc="15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spc="16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2000" dirty="0">
                <a:solidFill>
                  <a:srgbClr val="001F5F"/>
                </a:solidFill>
                <a:latin typeface="Arial Unicode MS"/>
                <a:cs typeface="Arial Unicode MS"/>
              </a:rPr>
              <a:t>	</a:t>
            </a:r>
            <a:r>
              <a:rPr sz="20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и  </a:t>
            </a:r>
            <a:r>
              <a:rPr sz="2000" spc="70" dirty="0">
                <a:solidFill>
                  <a:srgbClr val="001F5F"/>
                </a:solidFill>
                <a:latin typeface="Arial Unicode MS"/>
                <a:cs typeface="Arial Unicode MS"/>
              </a:rPr>
              <a:t>уходу</a:t>
            </a:r>
            <a:endParaRPr sz="2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293" y="6084214"/>
            <a:ext cx="290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Советы</a:t>
            </a:r>
            <a:r>
              <a:rPr sz="18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от</a:t>
            </a:r>
            <a:r>
              <a:rPr sz="18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Эксперта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628" y="3784790"/>
            <a:ext cx="5075428" cy="26451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278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Контент-план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124" y="1219453"/>
          <a:ext cx="11952605" cy="562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Дата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-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4-февр.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5-февр.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6-февр.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745"/>
                        </a:lnSpc>
                      </a:pP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39"/>
                        </a:lnSpc>
                      </a:pP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Рубрика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39"/>
                        </a:lnSpc>
                      </a:pP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Продающий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39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Информ.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739"/>
                        </a:lnSpc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Продающий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Пост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15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наличии</a:t>
                      </a:r>
                      <a:r>
                        <a:rPr sz="1500" spc="-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050" marR="982344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320i </a:t>
                      </a: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4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Новость</a:t>
                      </a:r>
                      <a:r>
                        <a:rPr sz="15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685" marR="3048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овы</a:t>
                      </a:r>
                      <a:r>
                        <a:rPr sz="15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ш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</a:t>
                      </a:r>
                      <a:r>
                        <a:rPr sz="15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ии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ен</a:t>
                      </a:r>
                      <a:r>
                        <a:rPr sz="15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  </a:t>
                      </a:r>
                      <a:r>
                        <a:rPr sz="15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745"/>
                        </a:lnSpc>
                      </a:pP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Сохраняем</a:t>
                      </a:r>
                      <a:r>
                        <a:rPr sz="15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то,</a:t>
                      </a:r>
                      <a:r>
                        <a:rPr sz="15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что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20320" marR="35052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ц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е</a:t>
                      </a:r>
                      <a:r>
                        <a:rPr sz="15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</a:t>
                      </a:r>
                      <a:r>
                        <a:rPr sz="15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(Сер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с)  </a:t>
                      </a:r>
                      <a:r>
                        <a:rPr sz="15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Дата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8-февр.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9-февр.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10-февр.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11-февр.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12-февр.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13-февр.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745"/>
                        </a:lnSpc>
                      </a:pPr>
                      <a:r>
                        <a:rPr sz="15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14-февр.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Рубрика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Информ.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Продающий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745"/>
                        </a:lnSpc>
                      </a:pPr>
                      <a:r>
                        <a:rPr sz="15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Имидж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Пост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Крафт</a:t>
                      </a:r>
                      <a:r>
                        <a:rPr sz="1500" spc="-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sz="15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лучший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</a:t>
                      </a:r>
                      <a:r>
                        <a:rPr sz="15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лер</a:t>
                      </a:r>
                      <a:r>
                        <a:rPr sz="15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2020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857250">
                        <a:lnSpc>
                          <a:spcPct val="107300"/>
                        </a:lnSpc>
                        <a:spcBef>
                          <a:spcPts val="775"/>
                        </a:spcBef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з</a:t>
                      </a:r>
                      <a:r>
                        <a:rPr sz="15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г  </a:t>
                      </a:r>
                      <a:r>
                        <a:rPr sz="15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14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745"/>
                        </a:lnSpc>
                      </a:pPr>
                      <a:r>
                        <a:rPr sz="15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Новый</a:t>
                      </a:r>
                      <a:r>
                        <a:rPr sz="15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5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M5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CS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Дата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15-февр.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16-февр.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17-февр.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18-февр.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19-февр.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20-февр.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745"/>
                        </a:lnSpc>
                      </a:pPr>
                      <a:r>
                        <a:rPr sz="15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21-февр.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Рубрика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45"/>
                        </a:lnSpc>
                      </a:pPr>
                      <a:r>
                        <a:rPr sz="15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Развлекат.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Информ.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45"/>
                        </a:lnSpc>
                      </a:pPr>
                      <a:r>
                        <a:rPr sz="15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Развлекат.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Пост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Выдача</a:t>
                      </a:r>
                      <a:r>
                        <a:rPr sz="1500" spc="-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нового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050" marR="33210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авто</a:t>
                      </a:r>
                      <a:r>
                        <a:rPr sz="15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15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КРАФТ </a:t>
                      </a:r>
                      <a:r>
                        <a:rPr sz="1500" spc="-4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-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Лучший</a:t>
                      </a:r>
                      <a:r>
                        <a:rPr sz="1500" spc="-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продавец</a:t>
                      </a:r>
                      <a:r>
                        <a:rPr sz="1500" spc="-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итогам</a:t>
                      </a:r>
                      <a:r>
                        <a:rPr sz="15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января</a:t>
                      </a:r>
                      <a:r>
                        <a:rPr sz="15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-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2021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</a:t>
                      </a:r>
                      <a:r>
                        <a:rPr sz="1500" spc="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курс</a:t>
                      </a:r>
                      <a:r>
                        <a:rPr sz="15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685" marR="8191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3b</a:t>
                      </a:r>
                      <a:r>
                        <a:rPr sz="1500" spc="-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y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black</a:t>
                      </a:r>
                      <a:r>
                        <a:rPr sz="1500" spc="-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s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tar  </a:t>
                      </a:r>
                      <a:r>
                        <a:rPr sz="1500" spc="-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37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Рубрика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Развлекат.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Пост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Выдача</a:t>
                      </a:r>
                      <a:r>
                        <a:rPr sz="1500" spc="-1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нового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авто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в</a:t>
                      </a:r>
                      <a:r>
                        <a:rPr sz="1500" spc="-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8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КРАФТ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0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Дата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22-февр.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23-февр.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24-февр.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25-февр.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spc="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26-февр.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27-февр.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750"/>
                        </a:lnSpc>
                      </a:pPr>
                      <a:r>
                        <a:rPr sz="1500" spc="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28-февр.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Рубрика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Развлекат.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spc="10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Имидж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spc="2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Пост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750"/>
                        </a:lnSpc>
                      </a:pPr>
                      <a:r>
                        <a:rPr sz="15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День</a:t>
                      </a:r>
                      <a:r>
                        <a:rPr sz="15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М</a:t>
                      </a:r>
                      <a:r>
                        <a:rPr sz="1500" spc="-7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spc="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настал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9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750"/>
                        </a:lnSpc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BMW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5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сер</a:t>
                      </a:r>
                      <a:r>
                        <a:rPr sz="1500" spc="1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и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r>
                        <a:rPr sz="1500" spc="-5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=</a:t>
                      </a:r>
                      <a:r>
                        <a:rPr sz="1500" spc="-4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5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5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278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Контент-план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5786" y="1248536"/>
            <a:ext cx="94056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Виды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контента: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развлекательный</a:t>
            </a:r>
            <a:r>
              <a:rPr sz="1800" spc="-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продавец</a:t>
            </a:r>
            <a:r>
              <a:rPr sz="1800" spc="-2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Arial Unicode MS"/>
                <a:cs typeface="Arial Unicode MS"/>
              </a:rPr>
              <a:t>месяца,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выдача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нового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автомобиля,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конкурсы;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продающий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автомобили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наличии,</a:t>
            </a:r>
            <a:r>
              <a:rPr sz="1800" spc="-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сервисные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акции,</a:t>
            </a:r>
            <a:r>
              <a:rPr sz="1800" spc="43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программы</a:t>
            </a:r>
            <a:r>
              <a:rPr sz="18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Bank;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имиджевый</a:t>
            </a:r>
            <a:r>
              <a:rPr sz="1800" spc="-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посты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0" dirty="0">
                <a:solidFill>
                  <a:srgbClr val="001F5F"/>
                </a:solidFill>
                <a:latin typeface="Arial Unicode MS"/>
                <a:cs typeface="Arial Unicode MS"/>
              </a:rPr>
              <a:t>официальные</a:t>
            </a:r>
            <a:r>
              <a:rPr sz="1800" spc="-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слоганами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центральными</a:t>
            </a:r>
            <a:r>
              <a:rPr sz="1800" spc="-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имиджами;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информационный</a:t>
            </a:r>
            <a:r>
              <a:rPr sz="1800" spc="-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новости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25" dirty="0">
                <a:solidFill>
                  <a:srgbClr val="001F5F"/>
                </a:solidFill>
                <a:latin typeface="Arial Unicode MS"/>
                <a:cs typeface="Arial Unicode MS"/>
              </a:rPr>
              <a:t>Group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66" y="3241687"/>
            <a:ext cx="2240915" cy="29879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001" y="3261626"/>
            <a:ext cx="2226182" cy="29679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360" y="3261626"/>
            <a:ext cx="2226055" cy="29679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26" y="3261626"/>
            <a:ext cx="2226437" cy="29679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146" y="3261626"/>
            <a:ext cx="2226055" cy="29679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278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Контент-план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5469" y="2611373"/>
          <a:ext cx="6141084" cy="146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spc="5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Результаты,</a:t>
                      </a:r>
                      <a:r>
                        <a:rPr sz="1800" spc="-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февраль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Охват</a:t>
                      </a:r>
                      <a:r>
                        <a:rPr sz="1800" spc="-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публикаций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spc="1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9130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Количество</a:t>
                      </a:r>
                      <a:r>
                        <a:rPr sz="1800" spc="-7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подписчиков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9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1832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6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Количество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9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реакций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16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1157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3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Коэффициент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ER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95"/>
                        </a:lnSpc>
                      </a:pPr>
                      <a:r>
                        <a:rPr sz="1800" spc="20" dirty="0">
                          <a:solidFill>
                            <a:srgbClr val="001F5F"/>
                          </a:solidFill>
                          <a:latin typeface="Arial Unicode MS"/>
                          <a:cs typeface="Arial Unicode MS"/>
                        </a:rPr>
                        <a:t>13%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67713" y="1907794"/>
            <a:ext cx="5743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3675" marR="5080" indent="-145161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Табл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ц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18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320" dirty="0">
                <a:solidFill>
                  <a:srgbClr val="001F5F"/>
                </a:solidFill>
                <a:latin typeface="Arial Unicode MS"/>
                <a:cs typeface="Arial Unicode MS"/>
              </a:rPr>
              <a:t>1</a:t>
            </a:r>
            <a:r>
              <a:rPr sz="1800" spc="185" dirty="0">
                <a:solidFill>
                  <a:srgbClr val="001F5F"/>
                </a:solidFill>
                <a:latin typeface="Arial Unicode MS"/>
                <a:cs typeface="Arial Unicode MS"/>
              </a:rPr>
              <a:t>0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110" dirty="0">
                <a:solidFill>
                  <a:srgbClr val="001F5F"/>
                </a:solidFill>
                <a:latin typeface="Arial Unicode MS"/>
                <a:cs typeface="Arial Unicode MS"/>
              </a:rPr>
              <a:t>Э</a:t>
            </a:r>
            <a:r>
              <a:rPr sz="18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ффек</a:t>
            </a:r>
            <a:r>
              <a:rPr sz="1800" spc="-15" dirty="0">
                <a:solidFill>
                  <a:srgbClr val="001F5F"/>
                </a:solidFill>
                <a:latin typeface="Arial Unicode MS"/>
                <a:cs typeface="Arial Unicode MS"/>
              </a:rPr>
              <a:t>т</a:t>
            </a:r>
            <a:r>
              <a:rPr sz="18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ность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к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нтен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т</a:t>
            </a:r>
            <a:r>
              <a:rPr sz="1800" spc="165" dirty="0">
                <a:solidFill>
                  <a:srgbClr val="001F5F"/>
                </a:solidFill>
                <a:latin typeface="Arial Unicode MS"/>
                <a:cs typeface="Arial Unicode MS"/>
              </a:rPr>
              <a:t>-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п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лана</a:t>
            </a:r>
            <a:r>
              <a:rPr sz="1800" spc="-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Arial Unicode MS"/>
                <a:cs typeface="Arial Unicode MS"/>
              </a:rPr>
              <a:t>BMW  </a:t>
            </a:r>
            <a:r>
              <a:rPr sz="18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КРАФТ</a:t>
            </a:r>
            <a:r>
              <a:rPr sz="18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Arial Unicode MS"/>
                <a:cs typeface="Arial Unicode MS"/>
              </a:rPr>
              <a:t>феврале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Arial Unicode MS"/>
                <a:cs typeface="Arial Unicode MS"/>
              </a:rPr>
              <a:t>2021</a:t>
            </a:r>
            <a:r>
              <a:rPr sz="18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г.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538" y="1225867"/>
            <a:ext cx="3491738" cy="48995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278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Контент-план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5786" y="938276"/>
            <a:ext cx="4431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001F5F"/>
                </a:solidFill>
                <a:latin typeface="Arial Unicode MS"/>
                <a:cs typeface="Arial Unicode MS"/>
              </a:rPr>
              <a:t>Самые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вовлекающие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посты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Arial Unicode MS"/>
                <a:cs typeface="Arial Unicode MS"/>
              </a:rPr>
              <a:t>феврале: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8194" y="5452364"/>
            <a:ext cx="3718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Конкурс</a:t>
            </a:r>
            <a:r>
              <a:rPr sz="18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5" dirty="0">
                <a:solidFill>
                  <a:srgbClr val="001F5F"/>
                </a:solidFill>
                <a:latin typeface="Arial Unicode MS"/>
                <a:cs typeface="Arial Unicode MS"/>
              </a:rPr>
              <a:t>к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23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Arial Unicode MS"/>
                <a:cs typeface="Arial Unicode MS"/>
              </a:rPr>
              <a:t>февраля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совместно</a:t>
            </a:r>
            <a:endParaRPr sz="18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18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барбершопом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Arial Unicode MS"/>
                <a:cs typeface="Arial Unicode MS"/>
              </a:rPr>
              <a:t>13byblackstar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72" y="1840610"/>
            <a:ext cx="5057521" cy="34058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12457" y="5269814"/>
            <a:ext cx="4685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Лучший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0" dirty="0">
                <a:solidFill>
                  <a:srgbClr val="001F5F"/>
                </a:solidFill>
                <a:latin typeface="Arial Unicode MS"/>
                <a:cs typeface="Arial Unicode MS"/>
              </a:rPr>
              <a:t>дилер</a:t>
            </a:r>
            <a:r>
              <a:rPr sz="1800" spc="-1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по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итогам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2020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года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579" y="2019935"/>
            <a:ext cx="5571871" cy="30506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318262"/>
            <a:ext cx="9359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Будущее</a:t>
            </a:r>
            <a:r>
              <a:rPr spc="-170" dirty="0"/>
              <a:t> </a:t>
            </a:r>
            <a:r>
              <a:rPr spc="-25" dirty="0"/>
              <a:t>автобизнеса</a:t>
            </a:r>
            <a:r>
              <a:rPr spc="-170" dirty="0"/>
              <a:t> </a:t>
            </a:r>
            <a:r>
              <a:rPr spc="50" dirty="0"/>
              <a:t>за</a:t>
            </a:r>
            <a:r>
              <a:rPr spc="-165" dirty="0"/>
              <a:t> </a:t>
            </a:r>
            <a:r>
              <a:rPr spc="-15" dirty="0"/>
              <a:t>digital-продвижением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5786" y="1248536"/>
            <a:ext cx="82092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Интернет-маркетинг</a:t>
            </a:r>
            <a:r>
              <a:rPr sz="1800" spc="-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8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25" dirty="0">
                <a:solidFill>
                  <a:srgbClr val="001F5F"/>
                </a:solidFill>
                <a:latin typeface="Arial Unicode MS"/>
                <a:cs typeface="Arial Unicode MS"/>
              </a:rPr>
              <a:t>это: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эффективный</a:t>
            </a:r>
            <a:r>
              <a:rPr sz="1800" spc="-6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инструмент,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новый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0" dirty="0">
                <a:solidFill>
                  <a:srgbClr val="001F5F"/>
                </a:solidFill>
                <a:latin typeface="Arial Unicode MS"/>
                <a:cs typeface="Arial Unicode MS"/>
              </a:rPr>
              <a:t>вид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рыночного</a:t>
            </a:r>
            <a:r>
              <a:rPr sz="1800" spc="-2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взаимодействия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для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продажи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товаров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услуг,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позволяет</a:t>
            </a: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сокращать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затраты,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ускоряет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внедрение</a:t>
            </a:r>
            <a:r>
              <a:rPr sz="1800" spc="-1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инноваций,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способствует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повышению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качества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услуг.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420" y="3173183"/>
            <a:ext cx="6407023" cy="34071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2034" y="2875026"/>
            <a:ext cx="4530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С</a:t>
            </a:r>
            <a:r>
              <a:rPr spc="-55" dirty="0"/>
              <a:t>п</a:t>
            </a:r>
            <a:r>
              <a:rPr spc="80" dirty="0"/>
              <a:t>а</a:t>
            </a:r>
            <a:r>
              <a:rPr spc="-250" dirty="0"/>
              <a:t>с</a:t>
            </a:r>
            <a:r>
              <a:rPr spc="45" dirty="0"/>
              <a:t>и</a:t>
            </a:r>
            <a:r>
              <a:rPr spc="-95" dirty="0"/>
              <a:t>б</a:t>
            </a:r>
            <a:r>
              <a:rPr spc="-65" dirty="0"/>
              <a:t>о</a:t>
            </a:r>
            <a:r>
              <a:rPr spc="-175" dirty="0"/>
              <a:t> </a:t>
            </a:r>
            <a:r>
              <a:rPr spc="-10" dirty="0"/>
              <a:t>з</a:t>
            </a:r>
            <a:r>
              <a:rPr spc="110" dirty="0"/>
              <a:t>а</a:t>
            </a:r>
            <a:r>
              <a:rPr spc="-140" dirty="0"/>
              <a:t> </a:t>
            </a:r>
            <a:r>
              <a:rPr spc="-90" dirty="0"/>
              <a:t>в</a:t>
            </a:r>
            <a:r>
              <a:rPr spc="30" dirty="0"/>
              <a:t>н</a:t>
            </a:r>
            <a:r>
              <a:rPr spc="45" dirty="0"/>
              <a:t>и</a:t>
            </a:r>
            <a:r>
              <a:rPr spc="-70" dirty="0"/>
              <a:t>м</a:t>
            </a:r>
            <a:r>
              <a:rPr spc="65" dirty="0"/>
              <a:t>а</a:t>
            </a:r>
            <a:r>
              <a:rPr spc="20" dirty="0"/>
              <a:t>н</a:t>
            </a:r>
            <a:r>
              <a:rPr spc="45" dirty="0"/>
              <a:t>и</a:t>
            </a:r>
            <a:r>
              <a:rPr spc="35" dirty="0"/>
              <a:t>е</a:t>
            </a:r>
            <a:r>
              <a:rPr spc="-175" dirty="0"/>
              <a:t> </a:t>
            </a:r>
            <a:r>
              <a:rPr spc="-135" dirty="0"/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5060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Ш</a:t>
            </a:r>
            <a:r>
              <a:rPr spc="55" dirty="0"/>
              <a:t>и</a:t>
            </a:r>
            <a:r>
              <a:rPr spc="-90" dirty="0"/>
              <a:t>р</a:t>
            </a:r>
            <a:r>
              <a:rPr spc="-110" dirty="0"/>
              <a:t>о</a:t>
            </a:r>
            <a:r>
              <a:rPr spc="100" dirty="0"/>
              <a:t>к</a:t>
            </a:r>
            <a:r>
              <a:rPr spc="45" dirty="0"/>
              <a:t>и</a:t>
            </a:r>
            <a:r>
              <a:rPr spc="75" dirty="0"/>
              <a:t>й</a:t>
            </a:r>
            <a:r>
              <a:rPr spc="-175" dirty="0"/>
              <a:t> </a:t>
            </a:r>
            <a:r>
              <a:rPr spc="-55" dirty="0"/>
              <a:t>м</a:t>
            </a:r>
            <a:r>
              <a:rPr spc="-85" dirty="0"/>
              <a:t>о</a:t>
            </a:r>
            <a:r>
              <a:rPr spc="-114" dirty="0"/>
              <a:t>д</a:t>
            </a:r>
            <a:r>
              <a:rPr spc="5" dirty="0"/>
              <a:t>е</a:t>
            </a:r>
            <a:r>
              <a:rPr spc="-235" dirty="0"/>
              <a:t>л</a:t>
            </a:r>
            <a:r>
              <a:rPr spc="-220" dirty="0"/>
              <a:t>ь</a:t>
            </a:r>
            <a:r>
              <a:rPr spc="20" dirty="0"/>
              <a:t>н</a:t>
            </a:r>
            <a:r>
              <a:rPr spc="-290" dirty="0"/>
              <a:t>ы</a:t>
            </a:r>
            <a:r>
              <a:rPr spc="75" dirty="0"/>
              <a:t>й</a:t>
            </a:r>
            <a:r>
              <a:rPr spc="-175" dirty="0"/>
              <a:t> </a:t>
            </a:r>
            <a:r>
              <a:rPr spc="-75" dirty="0"/>
              <a:t>р</a:t>
            </a:r>
            <a:r>
              <a:rPr spc="-25" dirty="0"/>
              <a:t>я</a:t>
            </a:r>
            <a:r>
              <a:rPr spc="-75" dirty="0"/>
              <a:t>д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0085" y="1573972"/>
            <a:ext cx="11448415" cy="4495165"/>
            <a:chOff x="280085" y="1573972"/>
            <a:chExt cx="11448415" cy="4495165"/>
          </a:xfrm>
        </p:grpSpPr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85" y="1573972"/>
              <a:ext cx="7346167" cy="27997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097" y="2906013"/>
              <a:ext cx="1658747" cy="15772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8647" y="3122625"/>
              <a:ext cx="3749244" cy="13218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097" y="4458754"/>
              <a:ext cx="5708777" cy="160985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959" y="1543626"/>
            <a:ext cx="3616748" cy="12970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5" y="4687987"/>
            <a:ext cx="1601089" cy="11706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110" y="4696523"/>
            <a:ext cx="1555241" cy="119367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70" y="4746088"/>
            <a:ext cx="1534389" cy="11287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72" y="1445044"/>
            <a:ext cx="5291074" cy="51263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0" y="57977"/>
            <a:ext cx="1090450" cy="10850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6020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Портрет</a:t>
            </a:r>
            <a:r>
              <a:rPr spc="-190" dirty="0"/>
              <a:t> </a:t>
            </a:r>
            <a:r>
              <a:rPr spc="10" dirty="0"/>
              <a:t>клиента</a:t>
            </a:r>
            <a:r>
              <a:rPr spc="-200" dirty="0"/>
              <a:t> </a:t>
            </a:r>
            <a:r>
              <a:rPr spc="-20" dirty="0"/>
              <a:t>бренда</a:t>
            </a:r>
            <a:r>
              <a:rPr spc="-180" dirty="0"/>
              <a:t> </a:t>
            </a:r>
            <a:r>
              <a:rPr dirty="0"/>
              <a:t>BMW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08014" y="1467739"/>
            <a:ext cx="51371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Мужчина,</a:t>
            </a:r>
            <a:endParaRPr sz="1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spc="170" dirty="0">
                <a:solidFill>
                  <a:srgbClr val="001F5F"/>
                </a:solidFill>
                <a:latin typeface="Arial Unicode MS"/>
                <a:cs typeface="Arial Unicode MS"/>
              </a:rPr>
              <a:t>-	</a:t>
            </a:r>
            <a:r>
              <a:rPr sz="1800" spc="110" dirty="0">
                <a:solidFill>
                  <a:srgbClr val="001F5F"/>
                </a:solidFill>
                <a:latin typeface="Arial Unicode MS"/>
                <a:cs typeface="Arial Unicode MS"/>
              </a:rPr>
              <a:t>30-45</a:t>
            </a:r>
            <a:r>
              <a:rPr sz="18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25" dirty="0">
                <a:solidFill>
                  <a:srgbClr val="001F5F"/>
                </a:solidFill>
                <a:latin typeface="Arial Unicode MS"/>
                <a:cs typeface="Arial Unicode MS"/>
              </a:rPr>
              <a:t>лет,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высшее</a:t>
            </a:r>
            <a:r>
              <a:rPr sz="18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образование,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высокий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уровень</a:t>
            </a:r>
            <a:r>
              <a:rPr sz="1800" spc="-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жизни,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50" dirty="0">
                <a:solidFill>
                  <a:srgbClr val="001F5F"/>
                </a:solidFill>
                <a:latin typeface="Arial Unicode MS"/>
                <a:cs typeface="Arial Unicode MS"/>
              </a:rPr>
              <a:t>лидер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мнений,</a:t>
            </a:r>
            <a:endParaRPr sz="1800">
              <a:latin typeface="Arial Unicode MS"/>
              <a:cs typeface="Arial Unicode MS"/>
            </a:endParaRPr>
          </a:p>
          <a:p>
            <a:pPr marL="299085" marR="81851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увлечения: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спорт,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активный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отдых, </a:t>
            </a:r>
            <a:r>
              <a:rPr sz="1800" spc="-48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путешествия,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критерии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выбора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автомобиля:</a:t>
            </a:r>
            <a:endParaRPr sz="1800">
              <a:latin typeface="Arial Unicode MS"/>
              <a:cs typeface="Arial Unicode MS"/>
            </a:endParaRPr>
          </a:p>
          <a:p>
            <a:pPr marL="297815">
              <a:lnSpc>
                <a:spcPct val="100000"/>
              </a:lnSpc>
            </a:pPr>
            <a:r>
              <a:rPr sz="1800" spc="35" dirty="0">
                <a:solidFill>
                  <a:srgbClr val="001F5F"/>
                </a:solidFill>
                <a:latin typeface="Arial Unicode MS"/>
                <a:cs typeface="Arial Unicode MS"/>
              </a:rPr>
              <a:t>статус,</a:t>
            </a:r>
            <a:r>
              <a:rPr sz="18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динамика,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стиль,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технологичность.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6020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Портрет</a:t>
            </a:r>
            <a:r>
              <a:rPr spc="-190" dirty="0"/>
              <a:t> </a:t>
            </a:r>
            <a:r>
              <a:rPr spc="10" dirty="0"/>
              <a:t>клиента</a:t>
            </a:r>
            <a:r>
              <a:rPr spc="-200" dirty="0"/>
              <a:t> </a:t>
            </a:r>
            <a:r>
              <a:rPr spc="-20" dirty="0"/>
              <a:t>бренда</a:t>
            </a:r>
            <a:r>
              <a:rPr spc="-180" dirty="0"/>
              <a:t> </a:t>
            </a:r>
            <a:r>
              <a:rPr dirty="0"/>
              <a:t>BMW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19922" y="2000630"/>
            <a:ext cx="3910965" cy="4533265"/>
            <a:chOff x="8019922" y="2000630"/>
            <a:chExt cx="3910965" cy="453326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8098" y="4030611"/>
              <a:ext cx="2502789" cy="25027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922" y="2000630"/>
              <a:ext cx="2535301" cy="253530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884" y="1403985"/>
            <a:ext cx="2980563" cy="258749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3395" y="1438910"/>
            <a:ext cx="4193540" cy="4763770"/>
            <a:chOff x="243395" y="1438910"/>
            <a:chExt cx="4193540" cy="4763770"/>
          </a:xfrm>
        </p:grpSpPr>
        <p:pic>
          <p:nvPicPr>
            <p:cNvPr id="8" name="object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395" y="1438910"/>
              <a:ext cx="2517521" cy="25175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902" y="3529672"/>
              <a:ext cx="2672715" cy="26727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7599" y="4355719"/>
            <a:ext cx="14249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1F5F"/>
                </a:solidFill>
                <a:latin typeface="Arial Unicode MS"/>
                <a:cs typeface="Arial Unicode MS"/>
              </a:rPr>
              <a:t>Сп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о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ртивные 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седаны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выбирают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молодые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люди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4229" y="4122166"/>
            <a:ext cx="2998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Премиальные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седаны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для </a:t>
            </a:r>
            <a:r>
              <a:rPr sz="1800" spc="-4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10" dirty="0">
                <a:solidFill>
                  <a:srgbClr val="001F5F"/>
                </a:solidFill>
                <a:latin typeface="Arial Unicode MS"/>
                <a:cs typeface="Arial Unicode MS"/>
              </a:rPr>
              <a:t>мужчин </a:t>
            </a:r>
            <a:r>
              <a:rPr sz="1800" spc="120" dirty="0">
                <a:solidFill>
                  <a:srgbClr val="001F5F"/>
                </a:solidFill>
                <a:latin typeface="Arial Unicode MS"/>
                <a:cs typeface="Arial Unicode MS"/>
              </a:rPr>
              <a:t>40-54 </a:t>
            </a:r>
            <a:r>
              <a:rPr sz="1800" spc="20" dirty="0">
                <a:solidFill>
                  <a:srgbClr val="001F5F"/>
                </a:solidFill>
                <a:latin typeface="Arial Unicode MS"/>
                <a:cs typeface="Arial Unicode MS"/>
              </a:rPr>
              <a:t>лет, </a:t>
            </a:r>
            <a:r>
              <a:rPr sz="1800" spc="2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руководителей высшего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звена,</a:t>
            </a:r>
            <a:r>
              <a:rPr sz="18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предпринимателей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9139" y="999871"/>
            <a:ext cx="2507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Внедорожники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для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любителей</a:t>
            </a:r>
            <a:r>
              <a:rPr sz="18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активного </a:t>
            </a:r>
            <a:r>
              <a:rPr sz="1800" spc="-48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отдыха,</a:t>
            </a:r>
            <a:r>
              <a:rPr sz="1800" spc="-1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путешествий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7716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О</a:t>
            </a:r>
            <a:r>
              <a:rPr spc="-550" dirty="0"/>
              <a:t>ф</a:t>
            </a:r>
            <a:r>
              <a:rPr spc="45" dirty="0"/>
              <a:t>и</a:t>
            </a:r>
            <a:r>
              <a:rPr spc="-55" dirty="0"/>
              <a:t>ц</a:t>
            </a:r>
            <a:r>
              <a:rPr spc="30" dirty="0"/>
              <a:t>и</a:t>
            </a:r>
            <a:r>
              <a:rPr spc="65" dirty="0"/>
              <a:t>а</a:t>
            </a:r>
            <a:r>
              <a:rPr spc="-235" dirty="0"/>
              <a:t>л</a:t>
            </a:r>
            <a:r>
              <a:rPr spc="-220" dirty="0"/>
              <a:t>ь</a:t>
            </a:r>
            <a:r>
              <a:rPr spc="20" dirty="0"/>
              <a:t>н</a:t>
            </a:r>
            <a:r>
              <a:rPr spc="-290" dirty="0"/>
              <a:t>ы</a:t>
            </a:r>
            <a:r>
              <a:rPr spc="35" dirty="0"/>
              <a:t>е</a:t>
            </a:r>
            <a:r>
              <a:rPr spc="-165" dirty="0"/>
              <a:t> </a:t>
            </a:r>
            <a:r>
              <a:rPr spc="-105" dirty="0"/>
              <a:t>д</a:t>
            </a:r>
            <a:r>
              <a:rPr spc="55" dirty="0"/>
              <a:t>и</a:t>
            </a:r>
            <a:r>
              <a:rPr spc="-225" dirty="0"/>
              <a:t>л</a:t>
            </a:r>
            <a:r>
              <a:rPr spc="5" dirty="0"/>
              <a:t>е</a:t>
            </a:r>
            <a:r>
              <a:rPr spc="-90" dirty="0"/>
              <a:t>р</a:t>
            </a:r>
            <a:r>
              <a:rPr spc="-250" dirty="0"/>
              <a:t>с</a:t>
            </a:r>
            <a:r>
              <a:rPr spc="100" dirty="0"/>
              <a:t>к</a:t>
            </a:r>
            <a:r>
              <a:rPr spc="30" dirty="0"/>
              <a:t>и</a:t>
            </a:r>
            <a:r>
              <a:rPr spc="35" dirty="0"/>
              <a:t>е</a:t>
            </a:r>
            <a:r>
              <a:rPr spc="-165" dirty="0"/>
              <a:t> </a:t>
            </a:r>
            <a:r>
              <a:rPr spc="-40" dirty="0"/>
              <a:t>ц</a:t>
            </a:r>
            <a:r>
              <a:rPr spc="15" dirty="0"/>
              <a:t>е</a:t>
            </a:r>
            <a:r>
              <a:rPr spc="20" dirty="0"/>
              <a:t>н</a:t>
            </a:r>
            <a:r>
              <a:rPr spc="10" dirty="0"/>
              <a:t>т</a:t>
            </a:r>
            <a:r>
              <a:rPr spc="-90" dirty="0"/>
              <a:t>р</a:t>
            </a:r>
            <a:r>
              <a:rPr spc="-235" dirty="0"/>
              <a:t>ы</a:t>
            </a:r>
            <a:r>
              <a:rPr spc="-175" dirty="0"/>
              <a:t> </a:t>
            </a:r>
            <a:r>
              <a:rPr spc="-10" dirty="0"/>
              <a:t>B</a:t>
            </a:r>
            <a:r>
              <a:rPr spc="114" dirty="0"/>
              <a:t>M</a:t>
            </a:r>
            <a:r>
              <a:rPr spc="-95" dirty="0"/>
              <a:t>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8" y="3392385"/>
            <a:ext cx="3292983" cy="2195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8" y="1682750"/>
            <a:ext cx="4070350" cy="16416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483" y="3392385"/>
            <a:ext cx="3582670" cy="21957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704" y="1682750"/>
            <a:ext cx="2822575" cy="16416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28052" y="1705483"/>
            <a:ext cx="445516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001F5F"/>
                </a:solidFill>
                <a:latin typeface="Arial Unicode MS"/>
                <a:cs typeface="Arial Unicode MS"/>
              </a:rPr>
              <a:t>Деятельность</a:t>
            </a:r>
            <a:r>
              <a:rPr sz="1800" spc="-1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автоцентров: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продажа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новых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автомобилей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Arial Unicode MS"/>
                <a:cs typeface="Arial Unicode MS"/>
              </a:rPr>
              <a:t>BMW,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50" dirty="0">
                <a:solidFill>
                  <a:srgbClr val="001F5F"/>
                </a:solidFill>
                <a:latin typeface="Arial Unicode MS"/>
                <a:cs typeface="Arial Unicode MS"/>
              </a:rPr>
              <a:t>сервисное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обслуживание,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трейд-ин,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страхование,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лизинг,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кредитование,</a:t>
            </a:r>
            <a:endParaRPr sz="1800">
              <a:latin typeface="Arial Unicode MS"/>
              <a:cs typeface="Arial Unicode MS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продажа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оригинальных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аксессуаров </a:t>
            </a:r>
            <a:r>
              <a:rPr sz="1800" spc="-48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BMW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доп.оборудования.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5713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Стратегия</a:t>
            </a:r>
            <a:r>
              <a:rPr spc="-185" dirty="0"/>
              <a:t> </a:t>
            </a:r>
            <a:r>
              <a:rPr spc="90" dirty="0"/>
              <a:t>«Маркетинг-360»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998" y="1396746"/>
            <a:ext cx="2801239" cy="24791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31467" y="952627"/>
            <a:ext cx="663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Использование</a:t>
            </a:r>
            <a:r>
              <a:rPr sz="1800" spc="-3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всех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видов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Unicode MS"/>
                <a:cs typeface="Arial Unicode MS"/>
              </a:rPr>
              <a:t>маркетинговых</a:t>
            </a:r>
            <a:r>
              <a:rPr sz="1800" spc="-5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инструментов:</a:t>
            </a:r>
            <a:endParaRPr sz="1800">
              <a:latin typeface="Arial Unicode MS"/>
              <a:cs typeface="Arial Unicode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196" y="1396746"/>
            <a:ext cx="3695319" cy="24655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" y="1462658"/>
            <a:ext cx="3703954" cy="22749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679" y="4411522"/>
            <a:ext cx="2881630" cy="21569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02" y="4550460"/>
            <a:ext cx="2768219" cy="20180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9352" y="3798189"/>
            <a:ext cx="219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Наружная</a:t>
            </a:r>
            <a:r>
              <a:rPr sz="1800" spc="-9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реклама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1415" y="6222898"/>
            <a:ext cx="815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001F5F"/>
                </a:solidFill>
                <a:latin typeface="Arial Unicode MS"/>
                <a:cs typeface="Arial Unicode MS"/>
              </a:rPr>
              <a:t>Прес</a:t>
            </a:r>
            <a:r>
              <a:rPr sz="1800" dirty="0">
                <a:solidFill>
                  <a:srgbClr val="001F5F"/>
                </a:solidFill>
                <a:latin typeface="Arial Unicode MS"/>
                <a:cs typeface="Arial Unicode MS"/>
              </a:rPr>
              <a:t>с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0711" y="3798189"/>
            <a:ext cx="80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Таргет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69628" y="3812540"/>
            <a:ext cx="1049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Контекст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42093" y="5945835"/>
            <a:ext cx="18281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001F5F"/>
                </a:solidFill>
                <a:latin typeface="Arial Unicode MS"/>
                <a:cs typeface="Arial Unicode MS"/>
              </a:rPr>
              <a:t>Б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ре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1800" spc="40" dirty="0">
                <a:solidFill>
                  <a:srgbClr val="001F5F"/>
                </a:solidFill>
                <a:latin typeface="Arial Unicode MS"/>
                <a:cs typeface="Arial Unicode MS"/>
              </a:rPr>
              <a:t>д</a:t>
            </a:r>
            <a:r>
              <a:rPr sz="18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ро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</a:t>
            </a:r>
            <a:r>
              <a:rPr sz="1800" spc="130" dirty="0">
                <a:solidFill>
                  <a:srgbClr val="001F5F"/>
                </a:solidFill>
                <a:latin typeface="Arial Unicode MS"/>
                <a:cs typeface="Arial Unicode MS"/>
              </a:rPr>
              <a:t>н</a:t>
            </a:r>
            <a:r>
              <a:rPr sz="1800" spc="12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10" dirty="0">
                <a:solidFill>
                  <a:srgbClr val="001F5F"/>
                </a:solidFill>
                <a:latin typeface="Arial Unicode MS"/>
                <a:cs typeface="Arial Unicode MS"/>
              </a:rPr>
              <a:t>е 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сайтов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9092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</a:t>
            </a:r>
            <a:r>
              <a:rPr spc="-225" dirty="0"/>
              <a:t>л</a:t>
            </a:r>
            <a:r>
              <a:rPr spc="45" dirty="0"/>
              <a:t>и</a:t>
            </a:r>
            <a:r>
              <a:rPr spc="-40" dirty="0"/>
              <a:t>я</a:t>
            </a:r>
            <a:r>
              <a:rPr spc="20" dirty="0"/>
              <a:t>н</a:t>
            </a:r>
            <a:r>
              <a:rPr spc="45" dirty="0"/>
              <a:t>и</a:t>
            </a:r>
            <a:r>
              <a:rPr spc="35" dirty="0"/>
              <a:t>е</a:t>
            </a:r>
            <a:r>
              <a:rPr spc="-175" dirty="0"/>
              <a:t> </a:t>
            </a:r>
            <a:r>
              <a:rPr spc="-55" dirty="0"/>
              <a:t>п</a:t>
            </a:r>
            <a:r>
              <a:rPr spc="80" dirty="0"/>
              <a:t>а</a:t>
            </a:r>
            <a:r>
              <a:rPr spc="20" dirty="0"/>
              <a:t>н</a:t>
            </a:r>
            <a:r>
              <a:rPr spc="-105" dirty="0"/>
              <a:t>д</a:t>
            </a:r>
            <a:r>
              <a:rPr spc="5" dirty="0"/>
              <a:t>е</a:t>
            </a:r>
            <a:r>
              <a:rPr spc="-80" dirty="0"/>
              <a:t>м</a:t>
            </a:r>
            <a:r>
              <a:rPr spc="45" dirty="0"/>
              <a:t>и</a:t>
            </a:r>
            <a:r>
              <a:rPr spc="75" dirty="0"/>
              <a:t>и</a:t>
            </a:r>
            <a:r>
              <a:rPr spc="-175" dirty="0"/>
              <a:t> </a:t>
            </a:r>
            <a:r>
              <a:rPr spc="30" dirty="0"/>
              <a:t>н</a:t>
            </a:r>
            <a:r>
              <a:rPr spc="110" dirty="0"/>
              <a:t>а</a:t>
            </a:r>
            <a:r>
              <a:rPr spc="-155" dirty="0"/>
              <a:t> </a:t>
            </a:r>
            <a:r>
              <a:rPr spc="90" dirty="0"/>
              <a:t>а</a:t>
            </a:r>
            <a:r>
              <a:rPr spc="-90" dirty="0"/>
              <a:t>в</a:t>
            </a:r>
            <a:r>
              <a:rPr spc="10" dirty="0"/>
              <a:t>т</a:t>
            </a:r>
            <a:r>
              <a:rPr spc="-110" dirty="0"/>
              <a:t>о</a:t>
            </a:r>
            <a:r>
              <a:rPr spc="-70" dirty="0"/>
              <a:t>м</a:t>
            </a:r>
            <a:r>
              <a:rPr spc="-110" dirty="0"/>
              <a:t>о</a:t>
            </a:r>
            <a:r>
              <a:rPr spc="-85" dirty="0"/>
              <a:t>б</a:t>
            </a:r>
            <a:r>
              <a:rPr spc="30" dirty="0"/>
              <a:t>и</a:t>
            </a:r>
            <a:r>
              <a:rPr spc="-235" dirty="0"/>
              <a:t>л</a:t>
            </a:r>
            <a:r>
              <a:rPr spc="-220" dirty="0"/>
              <a:t>ь</a:t>
            </a:r>
            <a:r>
              <a:rPr spc="20" dirty="0"/>
              <a:t>н</a:t>
            </a:r>
            <a:r>
              <a:rPr spc="-290" dirty="0"/>
              <a:t>ы</a:t>
            </a:r>
            <a:r>
              <a:rPr spc="75" dirty="0"/>
              <a:t>й</a:t>
            </a:r>
            <a:r>
              <a:rPr spc="-175" dirty="0"/>
              <a:t> </a:t>
            </a:r>
            <a:r>
              <a:rPr spc="-75" dirty="0"/>
              <a:t>р</a:t>
            </a:r>
            <a:r>
              <a:rPr spc="-265" dirty="0"/>
              <a:t>ы</a:t>
            </a:r>
            <a:r>
              <a:rPr spc="20" dirty="0"/>
              <a:t>н</a:t>
            </a:r>
            <a:r>
              <a:rPr spc="-110" dirty="0"/>
              <a:t>о</a:t>
            </a:r>
            <a:r>
              <a:rPr spc="130" dirty="0"/>
              <a:t>к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29" y="3135909"/>
            <a:ext cx="6338062" cy="3565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6727" y="1225918"/>
            <a:ext cx="4378325" cy="36957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Остановка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производство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на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заводах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727" y="1698739"/>
            <a:ext cx="3258185" cy="36957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Правительственные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0" dirty="0">
                <a:solidFill>
                  <a:srgbClr val="001F5F"/>
                </a:solidFill>
                <a:latin typeface="Arial Unicode MS"/>
                <a:cs typeface="Arial Unicode MS"/>
              </a:rPr>
              <a:t>указы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727" y="2162797"/>
            <a:ext cx="4099560" cy="36957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800" spc="45" dirty="0">
                <a:solidFill>
                  <a:srgbClr val="001F5F"/>
                </a:solidFill>
                <a:latin typeface="Arial Unicode MS"/>
                <a:cs typeface="Arial Unicode MS"/>
              </a:rPr>
              <a:t>Дефицит</a:t>
            </a:r>
            <a:r>
              <a:rPr sz="18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5" dirty="0">
                <a:solidFill>
                  <a:srgbClr val="001F5F"/>
                </a:solidFill>
                <a:latin typeface="Arial Unicode MS"/>
                <a:cs typeface="Arial Unicode MS"/>
              </a:rPr>
              <a:t>свободных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автомобилей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727" y="2613139"/>
            <a:ext cx="5027295" cy="36957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Ограничения</a:t>
            </a:r>
            <a:r>
              <a:rPr sz="18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5" dirty="0">
                <a:solidFill>
                  <a:srgbClr val="001F5F"/>
                </a:solidFill>
                <a:latin typeface="Arial Unicode MS"/>
                <a:cs typeface="Arial Unicode MS"/>
              </a:rPr>
              <a:t>со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стороны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дистрибьюторов</a:t>
            </a:r>
            <a:endParaRPr sz="1800">
              <a:latin typeface="Arial Unicode MS"/>
              <a:cs typeface="Arial Unicode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21298" y="1877060"/>
            <a:ext cx="1363980" cy="476884"/>
            <a:chOff x="5821298" y="1877060"/>
            <a:chExt cx="1363980" cy="476884"/>
          </a:xfrm>
        </p:grpSpPr>
        <p:sp>
          <p:nvSpPr>
            <p:cNvPr id="9" name="object 9"/>
            <p:cNvSpPr/>
            <p:nvPr/>
          </p:nvSpPr>
          <p:spPr>
            <a:xfrm>
              <a:off x="5827648" y="1883410"/>
              <a:ext cx="1351280" cy="464184"/>
            </a:xfrm>
            <a:custGeom>
              <a:avLst/>
              <a:gdLst/>
              <a:ahLst/>
              <a:cxnLst/>
              <a:rect l="l" t="t" r="r" b="b"/>
              <a:pathLst>
                <a:path w="1351279" h="464185">
                  <a:moveTo>
                    <a:pt x="1119124" y="0"/>
                  </a:moveTo>
                  <a:lnTo>
                    <a:pt x="1119124" y="115950"/>
                  </a:lnTo>
                  <a:lnTo>
                    <a:pt x="0" y="115950"/>
                  </a:lnTo>
                  <a:lnTo>
                    <a:pt x="0" y="347979"/>
                  </a:lnTo>
                  <a:lnTo>
                    <a:pt x="1119124" y="347979"/>
                  </a:lnTo>
                  <a:lnTo>
                    <a:pt x="1119124" y="464057"/>
                  </a:lnTo>
                  <a:lnTo>
                    <a:pt x="1351026" y="232028"/>
                  </a:lnTo>
                  <a:lnTo>
                    <a:pt x="11191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7648" y="1883410"/>
              <a:ext cx="1351280" cy="464184"/>
            </a:xfrm>
            <a:custGeom>
              <a:avLst/>
              <a:gdLst/>
              <a:ahLst/>
              <a:cxnLst/>
              <a:rect l="l" t="t" r="r" b="b"/>
              <a:pathLst>
                <a:path w="1351279" h="464185">
                  <a:moveTo>
                    <a:pt x="0" y="115950"/>
                  </a:moveTo>
                  <a:lnTo>
                    <a:pt x="1119124" y="115950"/>
                  </a:lnTo>
                  <a:lnTo>
                    <a:pt x="1119124" y="0"/>
                  </a:lnTo>
                  <a:lnTo>
                    <a:pt x="1351026" y="232028"/>
                  </a:lnTo>
                  <a:lnTo>
                    <a:pt x="1119124" y="464057"/>
                  </a:lnTo>
                  <a:lnTo>
                    <a:pt x="1119124" y="347979"/>
                  </a:lnTo>
                  <a:lnTo>
                    <a:pt x="0" y="347979"/>
                  </a:lnTo>
                  <a:lnTo>
                    <a:pt x="0" y="1159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07452" y="1883384"/>
            <a:ext cx="3329940" cy="46228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2400" spc="110" dirty="0">
                <a:solidFill>
                  <a:srgbClr val="001F5F"/>
                </a:solidFill>
                <a:latin typeface="Arial Unicode MS"/>
                <a:cs typeface="Arial Unicode MS"/>
              </a:rPr>
              <a:t>Digital-продвижение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338455"/>
            <a:ext cx="632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</a:t>
            </a:r>
            <a:r>
              <a:rPr spc="-85" dirty="0"/>
              <a:t>о</a:t>
            </a:r>
            <a:r>
              <a:rPr spc="-10" dirty="0"/>
              <a:t>з</a:t>
            </a:r>
            <a:r>
              <a:rPr spc="-70" dirty="0"/>
              <a:t>м</a:t>
            </a:r>
            <a:r>
              <a:rPr spc="-110" dirty="0"/>
              <a:t>о</a:t>
            </a:r>
            <a:r>
              <a:rPr spc="220" dirty="0"/>
              <a:t>ж</a:t>
            </a:r>
            <a:r>
              <a:rPr spc="20" dirty="0"/>
              <a:t>н</a:t>
            </a:r>
            <a:r>
              <a:rPr spc="-110" dirty="0"/>
              <a:t>о</a:t>
            </a:r>
            <a:r>
              <a:rPr spc="-250" dirty="0"/>
              <a:t>с</a:t>
            </a:r>
            <a:r>
              <a:rPr spc="10" dirty="0"/>
              <a:t>т</a:t>
            </a:r>
            <a:r>
              <a:rPr spc="75" dirty="0"/>
              <a:t>и</a:t>
            </a:r>
            <a:r>
              <a:rPr spc="-165" dirty="0"/>
              <a:t> </a:t>
            </a:r>
            <a:r>
              <a:rPr spc="-105" dirty="0"/>
              <a:t>д</a:t>
            </a:r>
            <a:r>
              <a:rPr spc="55" dirty="0"/>
              <a:t>и</a:t>
            </a:r>
            <a:r>
              <a:rPr spc="-225" dirty="0"/>
              <a:t>л</a:t>
            </a:r>
            <a:r>
              <a:rPr spc="5" dirty="0"/>
              <a:t>е</a:t>
            </a:r>
            <a:r>
              <a:rPr spc="-90" dirty="0"/>
              <a:t>р</a:t>
            </a:r>
            <a:r>
              <a:rPr spc="-250" dirty="0"/>
              <a:t>с</a:t>
            </a:r>
            <a:r>
              <a:rPr spc="100" dirty="0"/>
              <a:t>к</a:t>
            </a:r>
            <a:r>
              <a:rPr spc="-110" dirty="0"/>
              <a:t>о</a:t>
            </a:r>
            <a:r>
              <a:rPr spc="130" dirty="0"/>
              <a:t>г</a:t>
            </a:r>
            <a:r>
              <a:rPr spc="-65" dirty="0"/>
              <a:t>о</a:t>
            </a:r>
            <a:r>
              <a:rPr spc="-175" dirty="0"/>
              <a:t> </a:t>
            </a:r>
            <a:r>
              <a:rPr spc="-240" dirty="0"/>
              <a:t>с</a:t>
            </a:r>
            <a:r>
              <a:rPr spc="90" dirty="0"/>
              <a:t>а</a:t>
            </a:r>
            <a:r>
              <a:rPr spc="45" dirty="0"/>
              <a:t>й</a:t>
            </a:r>
            <a:r>
              <a:rPr spc="10" dirty="0"/>
              <a:t>т</a:t>
            </a:r>
            <a:r>
              <a:rPr spc="110" dirty="0"/>
              <a:t>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89958" y="1086485"/>
            <a:ext cx="7329170" cy="5655945"/>
            <a:chOff x="4489958" y="1086485"/>
            <a:chExt cx="7329170" cy="565594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9958" y="1086485"/>
              <a:ext cx="7329043" cy="36537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693" y="3875984"/>
              <a:ext cx="1673860" cy="28660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8393" y="3875984"/>
              <a:ext cx="1675383" cy="286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7490" y="3875984"/>
              <a:ext cx="1672844" cy="286600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4636" y="1783207"/>
            <a:ext cx="311213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Онлайн-витрина</a:t>
            </a:r>
            <a:r>
              <a:rPr sz="180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80" dirty="0">
                <a:solidFill>
                  <a:srgbClr val="001F5F"/>
                </a:solidFill>
                <a:latin typeface="Arial Unicode MS"/>
                <a:cs typeface="Arial Unicode MS"/>
              </a:rPr>
              <a:t>–</a:t>
            </a:r>
            <a:r>
              <a:rPr sz="1800" spc="-7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один</a:t>
            </a:r>
            <a:r>
              <a:rPr sz="1800" spc="-3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Arial Unicode MS"/>
                <a:cs typeface="Arial Unicode MS"/>
              </a:rPr>
              <a:t>из </a:t>
            </a:r>
            <a:r>
              <a:rPr sz="1800" spc="-48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основных инструментов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онлайн-продвижения:</a:t>
            </a:r>
            <a:endParaRPr sz="1800">
              <a:latin typeface="Arial Unicode MS"/>
              <a:cs typeface="Arial Unicode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автомобили </a:t>
            </a:r>
            <a:r>
              <a:rPr sz="18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в </a:t>
            </a:r>
            <a:r>
              <a:rPr sz="1800" spc="75" dirty="0">
                <a:solidFill>
                  <a:srgbClr val="001F5F"/>
                </a:solidFill>
                <a:latin typeface="Arial Unicode MS"/>
                <a:cs typeface="Arial Unicode MS"/>
              </a:rPr>
              <a:t>наличии,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пути</a:t>
            </a:r>
            <a:r>
              <a:rPr sz="1800" spc="-6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4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14" dirty="0">
                <a:solidFill>
                  <a:srgbClr val="001F5F"/>
                </a:solidFill>
                <a:latin typeface="Arial Unicode MS"/>
                <a:cs typeface="Arial Unicode MS"/>
              </a:rPr>
              <a:t>в</a:t>
            </a:r>
            <a:r>
              <a:rPr sz="1800" spc="-5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производстве,</a:t>
            </a:r>
            <a:endParaRPr sz="1800">
              <a:latin typeface="Arial Unicode MS"/>
              <a:cs typeface="Arial Unicode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90" dirty="0">
                <a:solidFill>
                  <a:srgbClr val="001F5F"/>
                </a:solidFill>
                <a:latin typeface="Arial Unicode MS"/>
                <a:cs typeface="Arial Unicode MS"/>
              </a:rPr>
              <a:t>характеристики</a:t>
            </a:r>
            <a:endParaRPr sz="1800">
              <a:latin typeface="Arial Unicode MS"/>
              <a:cs typeface="Arial Unicode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solidFill>
                  <a:srgbClr val="001F5F"/>
                </a:solidFill>
                <a:latin typeface="Arial Unicode MS"/>
                <a:cs typeface="Arial Unicode MS"/>
              </a:rPr>
              <a:t>автомобиля,</a:t>
            </a:r>
            <a:endParaRPr sz="1800">
              <a:latin typeface="Arial Unicode MS"/>
              <a:cs typeface="Arial Unicode MS"/>
            </a:endParaRPr>
          </a:p>
          <a:p>
            <a:pPr marL="299085" marR="5270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55" dirty="0">
                <a:solidFill>
                  <a:srgbClr val="001F5F"/>
                </a:solidFill>
                <a:latin typeface="Arial Unicode MS"/>
                <a:cs typeface="Arial Unicode MS"/>
              </a:rPr>
              <a:t>бонус</a:t>
            </a:r>
            <a:r>
              <a:rPr sz="18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по</a:t>
            </a:r>
            <a:r>
              <a:rPr sz="18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программе </a:t>
            </a:r>
            <a:r>
              <a:rPr sz="1800" spc="-48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5" dirty="0">
                <a:solidFill>
                  <a:srgbClr val="001F5F"/>
                </a:solidFill>
                <a:latin typeface="Arial Unicode MS"/>
                <a:cs typeface="Arial Unicode MS"/>
              </a:rPr>
              <a:t>трейд-ин,</a:t>
            </a:r>
            <a:endParaRPr sz="1800">
              <a:latin typeface="Arial Unicode MS"/>
              <a:cs typeface="Arial Unicode MS"/>
            </a:endParaRPr>
          </a:p>
          <a:p>
            <a:pPr marL="299085" marR="63246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ставка</a:t>
            </a:r>
            <a:r>
              <a:rPr sz="1800" spc="-9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140" dirty="0">
                <a:solidFill>
                  <a:srgbClr val="001F5F"/>
                </a:solidFill>
                <a:latin typeface="Arial Unicode MS"/>
                <a:cs typeface="Arial Unicode MS"/>
              </a:rPr>
              <a:t>и</a:t>
            </a:r>
            <a:r>
              <a:rPr sz="1800" spc="-75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80" dirty="0">
                <a:solidFill>
                  <a:srgbClr val="001F5F"/>
                </a:solidFill>
                <a:latin typeface="Arial Unicode MS"/>
                <a:cs typeface="Arial Unicode MS"/>
              </a:rPr>
              <a:t>платеж</a:t>
            </a:r>
            <a:r>
              <a:rPr sz="1800" spc="-80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по </a:t>
            </a:r>
            <a:r>
              <a:rPr sz="1800" spc="-484" dirty="0">
                <a:solidFill>
                  <a:srgbClr val="001F5F"/>
                </a:solidFill>
                <a:latin typeface="Arial Unicode MS"/>
                <a:cs typeface="Arial Unicode MS"/>
              </a:rPr>
              <a:t> </a:t>
            </a:r>
            <a:r>
              <a:rPr sz="1800" spc="70" dirty="0">
                <a:solidFill>
                  <a:srgbClr val="001F5F"/>
                </a:solidFill>
                <a:latin typeface="Arial Unicode MS"/>
                <a:cs typeface="Arial Unicode MS"/>
              </a:rPr>
              <a:t>кредиту.</a:t>
            </a:r>
            <a:endParaRPr sz="1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1347</Words>
  <Application>Microsoft Office PowerPoint</Application>
  <PresentationFormat>Широкоэкранный</PresentationFormat>
  <Paragraphs>387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 Unicode MS</vt:lpstr>
      <vt:lpstr>Times New Roman</vt:lpstr>
      <vt:lpstr>Calibri</vt:lpstr>
      <vt:lpstr>Arial</vt:lpstr>
      <vt:lpstr>Office Theme</vt:lpstr>
      <vt:lpstr>Особенностях digital-продвижения  международного автомобильного бренда</vt:lpstr>
      <vt:lpstr>О бренде BMW</vt:lpstr>
      <vt:lpstr>Широкий модельный ряд</vt:lpstr>
      <vt:lpstr>Портрет клиента бренда BMW</vt:lpstr>
      <vt:lpstr>Портрет клиента бренда BMW</vt:lpstr>
      <vt:lpstr>Официальные дилерские центры BMW</vt:lpstr>
      <vt:lpstr>Стратегия «Маркетинг-360»</vt:lpstr>
      <vt:lpstr>Влияние пандемии на автомобильный рынок</vt:lpstr>
      <vt:lpstr>Возможности дилерского сайта</vt:lpstr>
      <vt:lpstr>Внедрение нового онлайн-инструмента продвижения</vt:lpstr>
      <vt:lpstr>Эффективность внедрения нового онлайн-инструмента  продвижения</vt:lpstr>
      <vt:lpstr>Размещение на классифайдах</vt:lpstr>
      <vt:lpstr>Стратегическое планирование в рекламе – ключевой  этап разработки эффективной кампании</vt:lpstr>
      <vt:lpstr>Медиабриф для запуска рекламной кампании</vt:lpstr>
      <vt:lpstr>Медиабриф для запуска рекламной кампании</vt:lpstr>
      <vt:lpstr>Медиабриф для запуска рекламной кампании</vt:lpstr>
      <vt:lpstr>Медиабриф для запуска рекламной кампании</vt:lpstr>
      <vt:lpstr>Результаты рекламной кампании</vt:lpstr>
      <vt:lpstr>Social Media Marketing</vt:lpstr>
      <vt:lpstr>Social Media Marketing</vt:lpstr>
      <vt:lpstr>Контент-план</vt:lpstr>
      <vt:lpstr>Контент-план</vt:lpstr>
      <vt:lpstr>Контент-план</vt:lpstr>
      <vt:lpstr>Контент-план</vt:lpstr>
      <vt:lpstr>Будущее автобизнеса за digital-продвижением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 Предпочтения потребителей на автомобильном рынке: опыт маркетингового исследования</dc:title>
  <dc:creator>Ekaterina Lysikova</dc:creator>
  <cp:lastModifiedBy>Sergey</cp:lastModifiedBy>
  <cp:revision>1</cp:revision>
  <dcterms:created xsi:type="dcterms:W3CDTF">2021-09-13T23:38:53Z</dcterms:created>
  <dcterms:modified xsi:type="dcterms:W3CDTF">2021-11-01T11:12:13Z</dcterms:modified>
</cp:coreProperties>
</file>