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795000" cy="6121400"/>
  <p:notesSz cx="10795000" cy="61214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6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796016" cy="61203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7595" y="2107768"/>
            <a:ext cx="8846159" cy="78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77595" y="3656787"/>
            <a:ext cx="8846159" cy="78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84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84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300" y="1793240"/>
            <a:ext cx="4203065" cy="3181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407922"/>
            <a:ext cx="4698587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389996" y="5785104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134" y="0"/>
                </a:lnTo>
              </a:path>
            </a:pathLst>
          </a:custGeom>
          <a:ln w="12192">
            <a:solidFill>
              <a:srgbClr val="D3D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9" y="5657088"/>
            <a:ext cx="85343" cy="883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11" y="5657088"/>
            <a:ext cx="70103" cy="8839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5654040"/>
            <a:ext cx="320039" cy="9143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" y="5657088"/>
            <a:ext cx="103631" cy="8839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47" y="5654040"/>
            <a:ext cx="73152" cy="9143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" y="5654040"/>
            <a:ext cx="115824" cy="1920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84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5657088"/>
            <a:ext cx="85343" cy="883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12" y="5657088"/>
            <a:ext cx="70103" cy="883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3" y="5654040"/>
            <a:ext cx="320039" cy="9143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" y="5657088"/>
            <a:ext cx="103631" cy="883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47" y="5654040"/>
            <a:ext cx="73152" cy="9143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5" y="5654040"/>
            <a:ext cx="115824" cy="19202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83464" y="5364480"/>
            <a:ext cx="10167620" cy="688975"/>
          </a:xfrm>
          <a:custGeom>
            <a:avLst/>
            <a:gdLst/>
            <a:ahLst/>
            <a:cxnLst/>
            <a:rect l="l" t="t" r="r" b="b"/>
            <a:pathLst>
              <a:path w="10167620" h="688975">
                <a:moveTo>
                  <a:pt x="10167493" y="21336"/>
                </a:moveTo>
                <a:lnTo>
                  <a:pt x="10106533" y="21336"/>
                </a:lnTo>
                <a:lnTo>
                  <a:pt x="10106533" y="0"/>
                </a:lnTo>
                <a:lnTo>
                  <a:pt x="0" y="0"/>
                </a:lnTo>
                <a:lnTo>
                  <a:pt x="0" y="664387"/>
                </a:lnTo>
                <a:lnTo>
                  <a:pt x="60960" y="664387"/>
                </a:lnTo>
                <a:lnTo>
                  <a:pt x="60960" y="688771"/>
                </a:lnTo>
                <a:lnTo>
                  <a:pt x="10167493" y="688771"/>
                </a:lnTo>
                <a:lnTo>
                  <a:pt x="10167493" y="21336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9" y="5657088"/>
            <a:ext cx="85343" cy="883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11" y="5657088"/>
            <a:ext cx="70103" cy="883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5654040"/>
            <a:ext cx="320039" cy="9143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" y="5657088"/>
            <a:ext cx="103631" cy="883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47" y="5654040"/>
            <a:ext cx="73152" cy="9143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" y="5654040"/>
            <a:ext cx="115824" cy="1920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5098" y="640461"/>
            <a:ext cx="887115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84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324" y="1550365"/>
            <a:ext cx="7886700" cy="3818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5692902"/>
            <a:ext cx="345643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5692902"/>
            <a:ext cx="2484310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5692902"/>
            <a:ext cx="2484310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c.ru/media/121834-bolshe-40-istochnikov-dlya-poiska-statistiki" TargetMode="External"/><Relationship Id="rId2" Type="http://schemas.openxmlformats.org/officeDocument/2006/relationships/hyperlink" Target="https://texterra.ru/blog/23-servisa-po-analizu-saytov-konkurentov.htm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lWpL3cZAXJc&amp;t=7s&amp;ab_channel=DeltaplanGrou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796016" cy="61203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7595" y="2132152"/>
            <a:ext cx="5233035" cy="1561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100"/>
              </a:lnSpc>
              <a:spcBef>
                <a:spcPts val="90"/>
              </a:spcBef>
            </a:pPr>
            <a:r>
              <a:rPr sz="5000" spc="-50" dirty="0">
                <a:solidFill>
                  <a:srgbClr val="FBFDFF"/>
                </a:solidFill>
                <a:latin typeface="Arial"/>
                <a:cs typeface="Arial"/>
              </a:rPr>
              <a:t>Разработка </a:t>
            </a:r>
            <a:r>
              <a:rPr sz="5000" spc="-45" dirty="0">
                <a:solidFill>
                  <a:srgbClr val="FBFDFF"/>
                </a:solidFill>
                <a:latin typeface="Arial"/>
                <a:cs typeface="Arial"/>
              </a:rPr>
              <a:t> </a:t>
            </a:r>
            <a:r>
              <a:rPr sz="5000" spc="-35" dirty="0">
                <a:solidFill>
                  <a:srgbClr val="FBFDFF"/>
                </a:solidFill>
                <a:latin typeface="Arial"/>
                <a:cs typeface="Arial"/>
              </a:rPr>
              <a:t>D</a:t>
            </a:r>
            <a:r>
              <a:rPr sz="5000" spc="-25" dirty="0">
                <a:solidFill>
                  <a:srgbClr val="FBFDFF"/>
                </a:solidFill>
                <a:latin typeface="Arial"/>
                <a:cs typeface="Arial"/>
              </a:rPr>
              <a:t>i</a:t>
            </a:r>
            <a:r>
              <a:rPr sz="5000" spc="-35" dirty="0">
                <a:solidFill>
                  <a:srgbClr val="FBFDFF"/>
                </a:solidFill>
                <a:latin typeface="Arial"/>
                <a:cs typeface="Arial"/>
              </a:rPr>
              <a:t>g</a:t>
            </a:r>
            <a:r>
              <a:rPr sz="5000" spc="-25" dirty="0">
                <a:solidFill>
                  <a:srgbClr val="FBFDFF"/>
                </a:solidFill>
                <a:latin typeface="Arial"/>
                <a:cs typeface="Arial"/>
              </a:rPr>
              <a:t>i</a:t>
            </a:r>
            <a:r>
              <a:rPr sz="5000" spc="-35" dirty="0">
                <a:solidFill>
                  <a:srgbClr val="FBFDFF"/>
                </a:solidFill>
                <a:latin typeface="Arial"/>
                <a:cs typeface="Arial"/>
              </a:rPr>
              <a:t>t</a:t>
            </a:r>
            <a:r>
              <a:rPr sz="5000" spc="-25" dirty="0">
                <a:solidFill>
                  <a:srgbClr val="FBFDFF"/>
                </a:solidFill>
                <a:latin typeface="Arial"/>
                <a:cs typeface="Arial"/>
              </a:rPr>
              <a:t>al</a:t>
            </a:r>
            <a:r>
              <a:rPr sz="5000" spc="-40" dirty="0">
                <a:solidFill>
                  <a:srgbClr val="FBFDFF"/>
                </a:solidFill>
                <a:latin typeface="Arial"/>
                <a:cs typeface="Arial"/>
              </a:rPr>
              <a:t>-</a:t>
            </a:r>
            <a:r>
              <a:rPr sz="5000" spc="-10" dirty="0">
                <a:solidFill>
                  <a:srgbClr val="FBFDFF"/>
                </a:solidFill>
                <a:latin typeface="Arial"/>
                <a:cs typeface="Arial"/>
              </a:rPr>
              <a:t>с</a:t>
            </a:r>
            <a:r>
              <a:rPr sz="5000" spc="-114" dirty="0">
                <a:solidFill>
                  <a:srgbClr val="FBFDFF"/>
                </a:solidFill>
                <a:latin typeface="Arial"/>
                <a:cs typeface="Arial"/>
              </a:rPr>
              <a:t>т</a:t>
            </a:r>
            <a:r>
              <a:rPr sz="5000" spc="-30" dirty="0">
                <a:solidFill>
                  <a:srgbClr val="FBFDFF"/>
                </a:solidFill>
                <a:latin typeface="Arial"/>
                <a:cs typeface="Arial"/>
              </a:rPr>
              <a:t>р</a:t>
            </a:r>
            <a:r>
              <a:rPr sz="5000" spc="-10" dirty="0">
                <a:solidFill>
                  <a:srgbClr val="FBFDFF"/>
                </a:solidFill>
                <a:latin typeface="Arial"/>
                <a:cs typeface="Arial"/>
              </a:rPr>
              <a:t>а</a:t>
            </a:r>
            <a:r>
              <a:rPr sz="5000" spc="-45" dirty="0">
                <a:solidFill>
                  <a:srgbClr val="FBFDFF"/>
                </a:solidFill>
                <a:latin typeface="Arial"/>
                <a:cs typeface="Arial"/>
              </a:rPr>
              <a:t>т</a:t>
            </a:r>
            <a:r>
              <a:rPr sz="5000" spc="-10" dirty="0">
                <a:solidFill>
                  <a:srgbClr val="FBFDFF"/>
                </a:solidFill>
                <a:latin typeface="Arial"/>
                <a:cs typeface="Arial"/>
              </a:rPr>
              <a:t>е</a:t>
            </a:r>
            <a:r>
              <a:rPr sz="5000" spc="-40" dirty="0">
                <a:solidFill>
                  <a:srgbClr val="FBFDFF"/>
                </a:solidFill>
                <a:latin typeface="Arial"/>
                <a:cs typeface="Arial"/>
              </a:rPr>
              <a:t>г</a:t>
            </a:r>
            <a:r>
              <a:rPr sz="5000" spc="-35" dirty="0">
                <a:solidFill>
                  <a:srgbClr val="FBFDFF"/>
                </a:solidFill>
                <a:latin typeface="Arial"/>
                <a:cs typeface="Arial"/>
              </a:rPr>
              <a:t>и</a:t>
            </a:r>
            <a:r>
              <a:rPr sz="5000" spc="-5" dirty="0">
                <a:solidFill>
                  <a:srgbClr val="FBFDFF"/>
                </a:solidFill>
                <a:latin typeface="Arial"/>
                <a:cs typeface="Arial"/>
              </a:rPr>
              <a:t>и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5169408"/>
            <a:ext cx="10387965" cy="829310"/>
            <a:chOff x="100584" y="5169408"/>
            <a:chExt cx="10387965" cy="829310"/>
          </a:xfrm>
        </p:grpSpPr>
        <p:sp>
          <p:nvSpPr>
            <p:cNvPr id="3" name="object 3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2640" y="273812"/>
            <a:ext cx="70440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Поведение.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Как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искать</a:t>
            </a:r>
            <a:r>
              <a:rPr spc="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точки</a:t>
            </a:r>
            <a:r>
              <a:rPr spc="12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роста</a:t>
            </a:r>
            <a:r>
              <a:rPr spc="1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 </a:t>
            </a:r>
            <a:r>
              <a:rPr spc="-819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влиять</a:t>
            </a:r>
            <a:r>
              <a:rPr spc="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на </a:t>
            </a:r>
            <a:r>
              <a:rPr spc="-5" dirty="0">
                <a:latin typeface="Arial"/>
                <a:cs typeface="Arial"/>
              </a:rPr>
              <a:t>поведение</a:t>
            </a:r>
          </a:p>
        </p:txBody>
      </p:sp>
      <p:sp>
        <p:nvSpPr>
          <p:cNvPr id="6" name="object 6"/>
          <p:cNvSpPr/>
          <p:nvPr/>
        </p:nvSpPr>
        <p:spPr>
          <a:xfrm>
            <a:off x="870546" y="2394204"/>
            <a:ext cx="127635" cy="609600"/>
          </a:xfrm>
          <a:custGeom>
            <a:avLst/>
            <a:gdLst/>
            <a:ahLst/>
            <a:cxnLst/>
            <a:rect l="l" t="t" r="r" b="b"/>
            <a:pathLst>
              <a:path w="127634" h="609600">
                <a:moveTo>
                  <a:pt x="15290" y="484504"/>
                </a:moveTo>
                <a:lnTo>
                  <a:pt x="2209" y="492124"/>
                </a:lnTo>
                <a:lnTo>
                  <a:pt x="0" y="500506"/>
                </a:lnTo>
                <a:lnTo>
                  <a:pt x="3809" y="507110"/>
                </a:lnTo>
                <a:lnTo>
                  <a:pt x="63665" y="609599"/>
                </a:lnTo>
                <a:lnTo>
                  <a:pt x="79537" y="582421"/>
                </a:lnTo>
                <a:lnTo>
                  <a:pt x="49949" y="582421"/>
                </a:lnTo>
                <a:lnTo>
                  <a:pt x="49949" y="531738"/>
                </a:lnTo>
                <a:lnTo>
                  <a:pt x="27508" y="493267"/>
                </a:lnTo>
                <a:lnTo>
                  <a:pt x="23685" y="486663"/>
                </a:lnTo>
                <a:lnTo>
                  <a:pt x="15290" y="484504"/>
                </a:lnTo>
                <a:close/>
              </a:path>
              <a:path w="127634" h="609600">
                <a:moveTo>
                  <a:pt x="49949" y="531738"/>
                </a:moveTo>
                <a:lnTo>
                  <a:pt x="49949" y="582421"/>
                </a:lnTo>
                <a:lnTo>
                  <a:pt x="77381" y="582421"/>
                </a:lnTo>
                <a:lnTo>
                  <a:pt x="77381" y="575563"/>
                </a:lnTo>
                <a:lnTo>
                  <a:pt x="51815" y="575563"/>
                </a:lnTo>
                <a:lnTo>
                  <a:pt x="63665" y="555251"/>
                </a:lnTo>
                <a:lnTo>
                  <a:pt x="49949" y="531738"/>
                </a:lnTo>
                <a:close/>
              </a:path>
              <a:path w="127634" h="609600">
                <a:moveTo>
                  <a:pt x="112039" y="484504"/>
                </a:moveTo>
                <a:lnTo>
                  <a:pt x="103644" y="486663"/>
                </a:lnTo>
                <a:lnTo>
                  <a:pt x="99822" y="493267"/>
                </a:lnTo>
                <a:lnTo>
                  <a:pt x="77381" y="531738"/>
                </a:lnTo>
                <a:lnTo>
                  <a:pt x="77381" y="582421"/>
                </a:lnTo>
                <a:lnTo>
                  <a:pt x="79537" y="582421"/>
                </a:lnTo>
                <a:lnTo>
                  <a:pt x="123520" y="507110"/>
                </a:lnTo>
                <a:lnTo>
                  <a:pt x="127330" y="500506"/>
                </a:lnTo>
                <a:lnTo>
                  <a:pt x="125120" y="492124"/>
                </a:lnTo>
                <a:lnTo>
                  <a:pt x="112039" y="484504"/>
                </a:lnTo>
                <a:close/>
              </a:path>
              <a:path w="127634" h="609600">
                <a:moveTo>
                  <a:pt x="63665" y="555251"/>
                </a:moveTo>
                <a:lnTo>
                  <a:pt x="51815" y="575563"/>
                </a:lnTo>
                <a:lnTo>
                  <a:pt x="75514" y="575563"/>
                </a:lnTo>
                <a:lnTo>
                  <a:pt x="63665" y="555251"/>
                </a:lnTo>
                <a:close/>
              </a:path>
              <a:path w="127634" h="609600">
                <a:moveTo>
                  <a:pt x="77381" y="531738"/>
                </a:moveTo>
                <a:lnTo>
                  <a:pt x="63665" y="555251"/>
                </a:lnTo>
                <a:lnTo>
                  <a:pt x="75514" y="575563"/>
                </a:lnTo>
                <a:lnTo>
                  <a:pt x="77381" y="575563"/>
                </a:lnTo>
                <a:lnTo>
                  <a:pt x="77381" y="531738"/>
                </a:lnTo>
                <a:close/>
              </a:path>
              <a:path w="127634" h="609600">
                <a:moveTo>
                  <a:pt x="77381" y="0"/>
                </a:moveTo>
                <a:lnTo>
                  <a:pt x="49949" y="0"/>
                </a:lnTo>
                <a:lnTo>
                  <a:pt x="49949" y="531738"/>
                </a:lnTo>
                <a:lnTo>
                  <a:pt x="63665" y="555251"/>
                </a:lnTo>
                <a:lnTo>
                  <a:pt x="77381" y="531738"/>
                </a:lnTo>
                <a:lnTo>
                  <a:pt x="7738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018" y="3528060"/>
            <a:ext cx="127635" cy="609600"/>
          </a:xfrm>
          <a:custGeom>
            <a:avLst/>
            <a:gdLst/>
            <a:ahLst/>
            <a:cxnLst/>
            <a:rect l="l" t="t" r="r" b="b"/>
            <a:pathLst>
              <a:path w="127634" h="609600">
                <a:moveTo>
                  <a:pt x="15290" y="484505"/>
                </a:moveTo>
                <a:lnTo>
                  <a:pt x="2209" y="492125"/>
                </a:lnTo>
                <a:lnTo>
                  <a:pt x="0" y="500506"/>
                </a:lnTo>
                <a:lnTo>
                  <a:pt x="3809" y="507111"/>
                </a:lnTo>
                <a:lnTo>
                  <a:pt x="63665" y="609600"/>
                </a:lnTo>
                <a:lnTo>
                  <a:pt x="79537" y="582422"/>
                </a:lnTo>
                <a:lnTo>
                  <a:pt x="49949" y="582422"/>
                </a:lnTo>
                <a:lnTo>
                  <a:pt x="49949" y="531738"/>
                </a:lnTo>
                <a:lnTo>
                  <a:pt x="27508" y="493268"/>
                </a:lnTo>
                <a:lnTo>
                  <a:pt x="23685" y="486663"/>
                </a:lnTo>
                <a:lnTo>
                  <a:pt x="15290" y="484505"/>
                </a:lnTo>
                <a:close/>
              </a:path>
              <a:path w="127634" h="609600">
                <a:moveTo>
                  <a:pt x="49949" y="531738"/>
                </a:moveTo>
                <a:lnTo>
                  <a:pt x="49949" y="582422"/>
                </a:lnTo>
                <a:lnTo>
                  <a:pt x="77381" y="582422"/>
                </a:lnTo>
                <a:lnTo>
                  <a:pt x="77381" y="575563"/>
                </a:lnTo>
                <a:lnTo>
                  <a:pt x="51815" y="575563"/>
                </a:lnTo>
                <a:lnTo>
                  <a:pt x="63665" y="555251"/>
                </a:lnTo>
                <a:lnTo>
                  <a:pt x="49949" y="531738"/>
                </a:lnTo>
                <a:close/>
              </a:path>
              <a:path w="127634" h="609600">
                <a:moveTo>
                  <a:pt x="112039" y="484505"/>
                </a:moveTo>
                <a:lnTo>
                  <a:pt x="103644" y="486663"/>
                </a:lnTo>
                <a:lnTo>
                  <a:pt x="99822" y="493268"/>
                </a:lnTo>
                <a:lnTo>
                  <a:pt x="77381" y="531738"/>
                </a:lnTo>
                <a:lnTo>
                  <a:pt x="77381" y="582422"/>
                </a:lnTo>
                <a:lnTo>
                  <a:pt x="79537" y="582422"/>
                </a:lnTo>
                <a:lnTo>
                  <a:pt x="123520" y="507111"/>
                </a:lnTo>
                <a:lnTo>
                  <a:pt x="127330" y="500506"/>
                </a:lnTo>
                <a:lnTo>
                  <a:pt x="125120" y="492125"/>
                </a:lnTo>
                <a:lnTo>
                  <a:pt x="112039" y="484505"/>
                </a:lnTo>
                <a:close/>
              </a:path>
              <a:path w="127634" h="609600">
                <a:moveTo>
                  <a:pt x="63665" y="555251"/>
                </a:moveTo>
                <a:lnTo>
                  <a:pt x="51815" y="575563"/>
                </a:lnTo>
                <a:lnTo>
                  <a:pt x="75514" y="575563"/>
                </a:lnTo>
                <a:lnTo>
                  <a:pt x="63665" y="555251"/>
                </a:lnTo>
                <a:close/>
              </a:path>
              <a:path w="127634" h="609600">
                <a:moveTo>
                  <a:pt x="77381" y="531738"/>
                </a:moveTo>
                <a:lnTo>
                  <a:pt x="63665" y="555251"/>
                </a:lnTo>
                <a:lnTo>
                  <a:pt x="75514" y="575563"/>
                </a:lnTo>
                <a:lnTo>
                  <a:pt x="77381" y="575563"/>
                </a:lnTo>
                <a:lnTo>
                  <a:pt x="77381" y="531738"/>
                </a:lnTo>
                <a:close/>
              </a:path>
              <a:path w="127634" h="609600">
                <a:moveTo>
                  <a:pt x="77381" y="0"/>
                </a:moveTo>
                <a:lnTo>
                  <a:pt x="49949" y="0"/>
                </a:lnTo>
                <a:lnTo>
                  <a:pt x="49949" y="531738"/>
                </a:lnTo>
                <a:lnTo>
                  <a:pt x="63665" y="555251"/>
                </a:lnTo>
                <a:lnTo>
                  <a:pt x="77381" y="531738"/>
                </a:lnTo>
                <a:lnTo>
                  <a:pt x="7738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803" y="1390396"/>
            <a:ext cx="2383790" cy="2677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 marR="5080" indent="-55880">
              <a:lnSpc>
                <a:spcPct val="158800"/>
              </a:lnSpc>
              <a:spcBef>
                <a:spcPts val="95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Больше</a:t>
            </a: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потребностей </a:t>
            </a:r>
            <a:r>
              <a:rPr sz="1800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Потребность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680"/>
              </a:spcBef>
            </a:pP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Больше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людей</a:t>
            </a:r>
            <a:endParaRPr sz="1800">
              <a:latin typeface="Arial"/>
              <a:cs typeface="Arial"/>
            </a:endParaRPr>
          </a:p>
          <a:p>
            <a:pPr marL="46990" marR="51435" indent="303530">
              <a:lnSpc>
                <a:spcPts val="3140"/>
              </a:lnSpc>
              <a:spcBef>
                <a:spcPts val="10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Чаще</a:t>
            </a:r>
            <a:r>
              <a:rPr sz="1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испытывают </a:t>
            </a:r>
            <a:r>
              <a:rPr sz="1800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Выбор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решения</a:t>
            </a:r>
            <a:endParaRPr sz="1800">
              <a:latin typeface="Arial"/>
              <a:cs typeface="Arial"/>
            </a:endParaRPr>
          </a:p>
          <a:p>
            <a:pPr marL="271780" marR="53975" indent="-34925">
              <a:lnSpc>
                <a:spcPct val="104600"/>
              </a:lnSpc>
              <a:spcBef>
                <a:spcPts val="284"/>
              </a:spcBef>
            </a:pP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Рассматривают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нас </a:t>
            </a:r>
            <a:r>
              <a:rPr sz="1800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Выбирают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671" y="4201219"/>
            <a:ext cx="1768475" cy="6908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800" spc="10" dirty="0">
                <a:latin typeface="Arial"/>
                <a:cs typeface="Arial"/>
              </a:rPr>
              <a:t>Покупка</a:t>
            </a:r>
            <a:endParaRPr sz="1800">
              <a:latin typeface="Arial"/>
              <a:cs typeface="Arial"/>
            </a:endParaRPr>
          </a:p>
          <a:p>
            <a:pPr marL="165735">
              <a:lnSpc>
                <a:spcPct val="100000"/>
              </a:lnSpc>
              <a:spcBef>
                <a:spcPts val="455"/>
              </a:spcBef>
            </a:pP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Тратят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больше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9428" y="1553921"/>
            <a:ext cx="38411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рассматривали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этой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категории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Стали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рассматривать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4985" y="2297938"/>
            <a:ext cx="3302635" cy="308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покупали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категорию</a:t>
            </a:r>
            <a:endParaRPr sz="180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Стали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покупать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25"/>
              </a:spcBef>
            </a:pPr>
            <a:r>
              <a:rPr sz="1800" spc="-10" dirty="0">
                <a:latin typeface="Arial"/>
                <a:cs typeface="Arial"/>
              </a:rPr>
              <a:t>Пользовались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часто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Стали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пользоваться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ещё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чаще</a:t>
            </a:r>
            <a:endParaRPr sz="1800">
              <a:latin typeface="Arial"/>
              <a:cs typeface="Arial"/>
            </a:endParaRPr>
          </a:p>
          <a:p>
            <a:pPr marL="30480" algn="ctr">
              <a:lnSpc>
                <a:spcPct val="100000"/>
              </a:lnSpc>
              <a:spcBef>
                <a:spcPts val="625"/>
              </a:spcBef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рассматривали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Стали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рассматривать</a:t>
            </a:r>
            <a:endParaRPr sz="180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625"/>
              </a:spcBef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покупали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  <a:p>
            <a:pPr marL="29209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Стали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покупать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625"/>
              </a:spcBef>
            </a:pPr>
            <a:r>
              <a:rPr sz="1800" spc="-25" dirty="0">
                <a:latin typeface="Arial"/>
                <a:cs typeface="Arial"/>
              </a:rPr>
              <a:t>Тратили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х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Стали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тратить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х2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на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5169408"/>
            <a:ext cx="10387965" cy="829310"/>
            <a:chOff x="100584" y="5169408"/>
            <a:chExt cx="10387965" cy="829310"/>
          </a:xfrm>
        </p:grpSpPr>
        <p:sp>
          <p:nvSpPr>
            <p:cNvPr id="3" name="object 3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2640" y="273812"/>
            <a:ext cx="2171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Отношение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6465" y="2119071"/>
            <a:ext cx="32778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Arial"/>
                <a:cs typeface="Arial"/>
              </a:rPr>
              <a:t>Рассматривают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375" y="3448558"/>
            <a:ext cx="38049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Arial"/>
                <a:cs typeface="Arial"/>
              </a:rPr>
              <a:t>Не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рассматривают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187" y="3022092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396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0978" y="3957650"/>
            <a:ext cx="38061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Arial"/>
                <a:cs typeface="Arial"/>
              </a:rPr>
              <a:t>Слышали,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но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не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знают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8594" y="3119755"/>
            <a:ext cx="38658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60" dirty="0">
                <a:latin typeface="Arial"/>
                <a:cs typeface="Arial"/>
              </a:rPr>
              <a:t>Знают,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но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не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выбирают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9397" y="1588770"/>
            <a:ext cx="25311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Самый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лучший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9723" y="3826764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7029" y="0"/>
                </a:lnTo>
              </a:path>
            </a:pathLst>
          </a:custGeom>
          <a:ln w="396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9723" y="3003804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7029" y="0"/>
                </a:lnTo>
              </a:path>
            </a:pathLst>
          </a:custGeom>
          <a:ln w="396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9723" y="2196084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7029" y="0"/>
                </a:lnTo>
              </a:path>
            </a:pathLst>
          </a:custGeom>
          <a:ln w="396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1143" y="3976116"/>
            <a:ext cx="119380" cy="379095"/>
          </a:xfrm>
          <a:custGeom>
            <a:avLst/>
            <a:gdLst/>
            <a:ahLst/>
            <a:cxnLst/>
            <a:rect l="l" t="t" r="r" b="b"/>
            <a:pathLst>
              <a:path w="119379" h="379095">
                <a:moveTo>
                  <a:pt x="79248" y="99060"/>
                </a:moveTo>
                <a:lnTo>
                  <a:pt x="39624" y="99060"/>
                </a:lnTo>
                <a:lnTo>
                  <a:pt x="39624" y="378714"/>
                </a:lnTo>
                <a:lnTo>
                  <a:pt x="79248" y="378714"/>
                </a:lnTo>
                <a:lnTo>
                  <a:pt x="79248" y="99060"/>
                </a:lnTo>
                <a:close/>
              </a:path>
              <a:path w="119379" h="379095">
                <a:moveTo>
                  <a:pt x="59435" y="0"/>
                </a:moveTo>
                <a:lnTo>
                  <a:pt x="0" y="118872"/>
                </a:lnTo>
                <a:lnTo>
                  <a:pt x="39624" y="118872"/>
                </a:lnTo>
                <a:lnTo>
                  <a:pt x="39624" y="99060"/>
                </a:lnTo>
                <a:lnTo>
                  <a:pt x="108966" y="99060"/>
                </a:lnTo>
                <a:lnTo>
                  <a:pt x="59435" y="0"/>
                </a:lnTo>
                <a:close/>
              </a:path>
              <a:path w="119379" h="379095">
                <a:moveTo>
                  <a:pt x="108966" y="99060"/>
                </a:moveTo>
                <a:lnTo>
                  <a:pt x="79248" y="99060"/>
                </a:lnTo>
                <a:lnTo>
                  <a:pt x="79248" y="118872"/>
                </a:lnTo>
                <a:lnTo>
                  <a:pt x="118872" y="118872"/>
                </a:lnTo>
                <a:lnTo>
                  <a:pt x="108966" y="99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8095" y="3156204"/>
            <a:ext cx="119380" cy="379095"/>
          </a:xfrm>
          <a:custGeom>
            <a:avLst/>
            <a:gdLst/>
            <a:ahLst/>
            <a:cxnLst/>
            <a:rect l="l" t="t" r="r" b="b"/>
            <a:pathLst>
              <a:path w="119379" h="379095">
                <a:moveTo>
                  <a:pt x="79248" y="99060"/>
                </a:moveTo>
                <a:lnTo>
                  <a:pt x="39624" y="99060"/>
                </a:lnTo>
                <a:lnTo>
                  <a:pt x="39624" y="378713"/>
                </a:lnTo>
                <a:lnTo>
                  <a:pt x="79248" y="378713"/>
                </a:lnTo>
                <a:lnTo>
                  <a:pt x="79248" y="99060"/>
                </a:lnTo>
                <a:close/>
              </a:path>
              <a:path w="119379" h="379095">
                <a:moveTo>
                  <a:pt x="59435" y="0"/>
                </a:moveTo>
                <a:lnTo>
                  <a:pt x="0" y="118872"/>
                </a:lnTo>
                <a:lnTo>
                  <a:pt x="39624" y="118872"/>
                </a:lnTo>
                <a:lnTo>
                  <a:pt x="39624" y="99060"/>
                </a:lnTo>
                <a:lnTo>
                  <a:pt x="108966" y="99060"/>
                </a:lnTo>
                <a:lnTo>
                  <a:pt x="59435" y="0"/>
                </a:lnTo>
                <a:close/>
              </a:path>
              <a:path w="119379" h="379095">
                <a:moveTo>
                  <a:pt x="108966" y="99060"/>
                </a:moveTo>
                <a:lnTo>
                  <a:pt x="79248" y="99060"/>
                </a:lnTo>
                <a:lnTo>
                  <a:pt x="79248" y="118872"/>
                </a:lnTo>
                <a:lnTo>
                  <a:pt x="118872" y="118872"/>
                </a:lnTo>
                <a:lnTo>
                  <a:pt x="108966" y="99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8095" y="2369820"/>
            <a:ext cx="119380" cy="379095"/>
          </a:xfrm>
          <a:custGeom>
            <a:avLst/>
            <a:gdLst/>
            <a:ahLst/>
            <a:cxnLst/>
            <a:rect l="l" t="t" r="r" b="b"/>
            <a:pathLst>
              <a:path w="119379" h="379094">
                <a:moveTo>
                  <a:pt x="79248" y="99060"/>
                </a:moveTo>
                <a:lnTo>
                  <a:pt x="39624" y="99060"/>
                </a:lnTo>
                <a:lnTo>
                  <a:pt x="39624" y="378713"/>
                </a:lnTo>
                <a:lnTo>
                  <a:pt x="79248" y="378713"/>
                </a:lnTo>
                <a:lnTo>
                  <a:pt x="79248" y="99060"/>
                </a:lnTo>
                <a:close/>
              </a:path>
              <a:path w="119379" h="379094">
                <a:moveTo>
                  <a:pt x="59435" y="0"/>
                </a:moveTo>
                <a:lnTo>
                  <a:pt x="0" y="118872"/>
                </a:lnTo>
                <a:lnTo>
                  <a:pt x="39624" y="118872"/>
                </a:lnTo>
                <a:lnTo>
                  <a:pt x="39624" y="99060"/>
                </a:lnTo>
                <a:lnTo>
                  <a:pt x="108966" y="99060"/>
                </a:lnTo>
                <a:lnTo>
                  <a:pt x="59435" y="0"/>
                </a:lnTo>
                <a:close/>
              </a:path>
              <a:path w="119379" h="379094">
                <a:moveTo>
                  <a:pt x="108966" y="99060"/>
                </a:moveTo>
                <a:lnTo>
                  <a:pt x="79248" y="99060"/>
                </a:lnTo>
                <a:lnTo>
                  <a:pt x="79248" y="118872"/>
                </a:lnTo>
                <a:lnTo>
                  <a:pt x="118872" y="118872"/>
                </a:lnTo>
                <a:lnTo>
                  <a:pt x="108966" y="99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8095" y="1583436"/>
            <a:ext cx="119380" cy="379095"/>
          </a:xfrm>
          <a:custGeom>
            <a:avLst/>
            <a:gdLst/>
            <a:ahLst/>
            <a:cxnLst/>
            <a:rect l="l" t="t" r="r" b="b"/>
            <a:pathLst>
              <a:path w="119379" h="379094">
                <a:moveTo>
                  <a:pt x="79248" y="99060"/>
                </a:moveTo>
                <a:lnTo>
                  <a:pt x="39624" y="99060"/>
                </a:lnTo>
                <a:lnTo>
                  <a:pt x="39624" y="378713"/>
                </a:lnTo>
                <a:lnTo>
                  <a:pt x="79248" y="378713"/>
                </a:lnTo>
                <a:lnTo>
                  <a:pt x="79248" y="99060"/>
                </a:lnTo>
                <a:close/>
              </a:path>
              <a:path w="119379" h="379094">
                <a:moveTo>
                  <a:pt x="59435" y="0"/>
                </a:moveTo>
                <a:lnTo>
                  <a:pt x="0" y="118872"/>
                </a:lnTo>
                <a:lnTo>
                  <a:pt x="39624" y="118872"/>
                </a:lnTo>
                <a:lnTo>
                  <a:pt x="39624" y="99060"/>
                </a:lnTo>
                <a:lnTo>
                  <a:pt x="108966" y="99060"/>
                </a:lnTo>
                <a:lnTo>
                  <a:pt x="59435" y="0"/>
                </a:lnTo>
                <a:close/>
              </a:path>
              <a:path w="119379" h="379094">
                <a:moveTo>
                  <a:pt x="108966" y="99060"/>
                </a:moveTo>
                <a:lnTo>
                  <a:pt x="79248" y="99060"/>
                </a:lnTo>
                <a:lnTo>
                  <a:pt x="79248" y="118872"/>
                </a:lnTo>
                <a:lnTo>
                  <a:pt x="118872" y="118872"/>
                </a:lnTo>
                <a:lnTo>
                  <a:pt x="108966" y="99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67554" y="2315083"/>
            <a:ext cx="35756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latin typeface="Arial"/>
                <a:cs typeface="Arial"/>
              </a:rPr>
              <a:t>Один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из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выбираемых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98154" y="1541729"/>
            <a:ext cx="1787525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Превосходство</a:t>
            </a:r>
            <a:endParaRPr sz="1800">
              <a:latin typeface="Arial"/>
              <a:cs typeface="Arial"/>
            </a:endParaRPr>
          </a:p>
          <a:p>
            <a:pPr marR="17145" algn="ct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Arial"/>
                <a:cs typeface="Arial"/>
              </a:rPr>
              <a:t>во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всем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sz="1800" dirty="0">
                <a:latin typeface="Arial"/>
                <a:cs typeface="Arial"/>
              </a:rPr>
              <a:t>Заинтересовали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сь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1772" y="3101086"/>
            <a:ext cx="1287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Узнали,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что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предлагаем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34806" y="4071366"/>
            <a:ext cx="1760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Услышали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5169408"/>
            <a:ext cx="10387965" cy="829310"/>
            <a:chOff x="100584" y="5169408"/>
            <a:chExt cx="10387965" cy="829310"/>
          </a:xfrm>
        </p:grpSpPr>
        <p:sp>
          <p:nvSpPr>
            <p:cNvPr id="3" name="object 3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2640" y="273812"/>
            <a:ext cx="2171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Отношение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7620" y="1007745"/>
            <a:ext cx="3268979" cy="379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Не </a:t>
            </a:r>
            <a:r>
              <a:rPr sz="1800" spc="-10" dirty="0">
                <a:latin typeface="Arial"/>
                <a:cs typeface="Arial"/>
              </a:rPr>
              <a:t>связывают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потребностью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Стали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рассматривать</a:t>
            </a:r>
            <a:endParaRPr sz="18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760"/>
              </a:spcBef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покупают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категорию</a:t>
            </a:r>
            <a:endParaRPr sz="18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Стали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покупать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spc="-25" dirty="0">
                <a:latin typeface="Arial"/>
                <a:cs typeface="Arial"/>
              </a:rPr>
              <a:t>Пользуется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категорией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Чаще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испытывают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spc="-5" dirty="0">
                <a:latin typeface="Arial"/>
                <a:cs typeface="Arial"/>
              </a:rPr>
              <a:t>Не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рассматривают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Стали рассматривать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  <a:p>
            <a:pPr marL="12700" marR="1163320">
              <a:lnSpc>
                <a:spcPct val="100000"/>
              </a:lnSpc>
              <a:spcBef>
                <a:spcPts val="750"/>
              </a:spcBef>
            </a:pPr>
            <a:r>
              <a:rPr sz="1800" spc="-5" dirty="0">
                <a:latin typeface="Arial"/>
                <a:cs typeface="Arial"/>
              </a:rPr>
              <a:t>Не покупают нас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Стали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покупать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760"/>
              </a:spcBef>
            </a:pPr>
            <a:r>
              <a:rPr sz="1800" spc="-5" dirty="0">
                <a:latin typeface="Arial"/>
                <a:cs typeface="Arial"/>
              </a:rPr>
              <a:t>Покупают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Стали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тратить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больше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19015" y="1130808"/>
            <a:ext cx="311150" cy="455295"/>
            <a:chOff x="4319015" y="1130808"/>
            <a:chExt cx="311150" cy="455295"/>
          </a:xfrm>
        </p:grpSpPr>
        <p:sp>
          <p:nvSpPr>
            <p:cNvPr id="8" name="object 8"/>
            <p:cNvSpPr/>
            <p:nvPr/>
          </p:nvSpPr>
          <p:spPr>
            <a:xfrm>
              <a:off x="4331207" y="1307211"/>
              <a:ext cx="287020" cy="266700"/>
            </a:xfrm>
            <a:custGeom>
              <a:avLst/>
              <a:gdLst/>
              <a:ahLst/>
              <a:cxnLst/>
              <a:rect l="l" t="t" r="r" b="b"/>
              <a:pathLst>
                <a:path w="287020" h="266700">
                  <a:moveTo>
                    <a:pt x="286512" y="0"/>
                  </a:moveTo>
                  <a:lnTo>
                    <a:pt x="258910" y="70376"/>
                  </a:lnTo>
                  <a:lnTo>
                    <a:pt x="226504" y="100599"/>
                  </a:lnTo>
                  <a:lnTo>
                    <a:pt x="183557" y="126134"/>
                  </a:lnTo>
                  <a:lnTo>
                    <a:pt x="131466" y="145947"/>
                  </a:lnTo>
                  <a:lnTo>
                    <a:pt x="71627" y="159003"/>
                  </a:lnTo>
                  <a:lnTo>
                    <a:pt x="71627" y="123189"/>
                  </a:lnTo>
                  <a:lnTo>
                    <a:pt x="0" y="200025"/>
                  </a:lnTo>
                  <a:lnTo>
                    <a:pt x="71627" y="266446"/>
                  </a:lnTo>
                  <a:lnTo>
                    <a:pt x="71627" y="230632"/>
                  </a:lnTo>
                  <a:lnTo>
                    <a:pt x="131466" y="217575"/>
                  </a:lnTo>
                  <a:lnTo>
                    <a:pt x="183557" y="197762"/>
                  </a:lnTo>
                  <a:lnTo>
                    <a:pt x="226504" y="172227"/>
                  </a:lnTo>
                  <a:lnTo>
                    <a:pt x="258910" y="142004"/>
                  </a:lnTo>
                  <a:lnTo>
                    <a:pt x="279378" y="108126"/>
                  </a:lnTo>
                  <a:lnTo>
                    <a:pt x="286512" y="71627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1207" y="1143000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0" y="0"/>
                  </a:moveTo>
                  <a:lnTo>
                    <a:pt x="0" y="71628"/>
                  </a:lnTo>
                  <a:lnTo>
                    <a:pt x="56179" y="74801"/>
                  </a:lnTo>
                  <a:lnTo>
                    <a:pt x="108959" y="83953"/>
                  </a:lnTo>
                  <a:lnTo>
                    <a:pt x="157134" y="98530"/>
                  </a:lnTo>
                  <a:lnTo>
                    <a:pt x="199497" y="117978"/>
                  </a:lnTo>
                  <a:lnTo>
                    <a:pt x="234842" y="141746"/>
                  </a:lnTo>
                  <a:lnTo>
                    <a:pt x="261963" y="169279"/>
                  </a:lnTo>
                  <a:lnTo>
                    <a:pt x="279653" y="200025"/>
                  </a:lnTo>
                  <a:lnTo>
                    <a:pt x="282654" y="191142"/>
                  </a:lnTo>
                  <a:lnTo>
                    <a:pt x="284797" y="182213"/>
                  </a:lnTo>
                  <a:lnTo>
                    <a:pt x="286083" y="173235"/>
                  </a:lnTo>
                  <a:lnTo>
                    <a:pt x="286512" y="164211"/>
                  </a:lnTo>
                  <a:lnTo>
                    <a:pt x="280691" y="131120"/>
                  </a:lnTo>
                  <a:lnTo>
                    <a:pt x="237581" y="72404"/>
                  </a:lnTo>
                  <a:lnTo>
                    <a:pt x="202596" y="48101"/>
                  </a:lnTo>
                  <a:lnTo>
                    <a:pt x="160194" y="28048"/>
                  </a:lnTo>
                  <a:lnTo>
                    <a:pt x="111525" y="12906"/>
                  </a:lnTo>
                  <a:lnTo>
                    <a:pt x="57743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31207" y="1143000"/>
              <a:ext cx="287020" cy="431165"/>
            </a:xfrm>
            <a:custGeom>
              <a:avLst/>
              <a:gdLst/>
              <a:ahLst/>
              <a:cxnLst/>
              <a:rect l="l" t="t" r="r" b="b"/>
              <a:pathLst>
                <a:path w="287020" h="431165">
                  <a:moveTo>
                    <a:pt x="279653" y="200025"/>
                  </a:moveTo>
                  <a:lnTo>
                    <a:pt x="234842" y="141746"/>
                  </a:lnTo>
                  <a:lnTo>
                    <a:pt x="199497" y="117978"/>
                  </a:lnTo>
                  <a:lnTo>
                    <a:pt x="157134" y="98530"/>
                  </a:lnTo>
                  <a:lnTo>
                    <a:pt x="108959" y="83953"/>
                  </a:lnTo>
                  <a:lnTo>
                    <a:pt x="56179" y="74801"/>
                  </a:lnTo>
                  <a:lnTo>
                    <a:pt x="0" y="71628"/>
                  </a:lnTo>
                  <a:lnTo>
                    <a:pt x="0" y="0"/>
                  </a:lnTo>
                  <a:lnTo>
                    <a:pt x="57743" y="3336"/>
                  </a:lnTo>
                  <a:lnTo>
                    <a:pt x="111525" y="12906"/>
                  </a:lnTo>
                  <a:lnTo>
                    <a:pt x="160194" y="28048"/>
                  </a:lnTo>
                  <a:lnTo>
                    <a:pt x="202596" y="48101"/>
                  </a:lnTo>
                  <a:lnTo>
                    <a:pt x="237581" y="72404"/>
                  </a:lnTo>
                  <a:lnTo>
                    <a:pt x="263997" y="100298"/>
                  </a:lnTo>
                  <a:lnTo>
                    <a:pt x="286512" y="164211"/>
                  </a:lnTo>
                  <a:lnTo>
                    <a:pt x="286512" y="235838"/>
                  </a:lnTo>
                  <a:lnTo>
                    <a:pt x="258910" y="306215"/>
                  </a:lnTo>
                  <a:lnTo>
                    <a:pt x="226504" y="336438"/>
                  </a:lnTo>
                  <a:lnTo>
                    <a:pt x="183557" y="361973"/>
                  </a:lnTo>
                  <a:lnTo>
                    <a:pt x="131466" y="381786"/>
                  </a:lnTo>
                  <a:lnTo>
                    <a:pt x="71627" y="394843"/>
                  </a:lnTo>
                  <a:lnTo>
                    <a:pt x="71627" y="430657"/>
                  </a:lnTo>
                  <a:lnTo>
                    <a:pt x="0" y="364236"/>
                  </a:lnTo>
                  <a:lnTo>
                    <a:pt x="71627" y="287400"/>
                  </a:lnTo>
                  <a:lnTo>
                    <a:pt x="71627" y="323214"/>
                  </a:lnTo>
                  <a:lnTo>
                    <a:pt x="131466" y="310158"/>
                  </a:lnTo>
                  <a:lnTo>
                    <a:pt x="183557" y="290345"/>
                  </a:lnTo>
                  <a:lnTo>
                    <a:pt x="226504" y="264810"/>
                  </a:lnTo>
                  <a:lnTo>
                    <a:pt x="258910" y="234587"/>
                  </a:lnTo>
                  <a:lnTo>
                    <a:pt x="279378" y="200709"/>
                  </a:lnTo>
                  <a:lnTo>
                    <a:pt x="286512" y="164211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19015" y="1722120"/>
            <a:ext cx="311150" cy="455295"/>
            <a:chOff x="4319015" y="1722120"/>
            <a:chExt cx="311150" cy="455295"/>
          </a:xfrm>
        </p:grpSpPr>
        <p:sp>
          <p:nvSpPr>
            <p:cNvPr id="12" name="object 12"/>
            <p:cNvSpPr/>
            <p:nvPr/>
          </p:nvSpPr>
          <p:spPr>
            <a:xfrm>
              <a:off x="4331207" y="1898523"/>
              <a:ext cx="287020" cy="266700"/>
            </a:xfrm>
            <a:custGeom>
              <a:avLst/>
              <a:gdLst/>
              <a:ahLst/>
              <a:cxnLst/>
              <a:rect l="l" t="t" r="r" b="b"/>
              <a:pathLst>
                <a:path w="287020" h="266700">
                  <a:moveTo>
                    <a:pt x="286512" y="0"/>
                  </a:moveTo>
                  <a:lnTo>
                    <a:pt x="258910" y="70376"/>
                  </a:lnTo>
                  <a:lnTo>
                    <a:pt x="226504" y="100599"/>
                  </a:lnTo>
                  <a:lnTo>
                    <a:pt x="183557" y="126134"/>
                  </a:lnTo>
                  <a:lnTo>
                    <a:pt x="131466" y="145947"/>
                  </a:lnTo>
                  <a:lnTo>
                    <a:pt x="71627" y="159003"/>
                  </a:lnTo>
                  <a:lnTo>
                    <a:pt x="71627" y="123189"/>
                  </a:lnTo>
                  <a:lnTo>
                    <a:pt x="0" y="200025"/>
                  </a:lnTo>
                  <a:lnTo>
                    <a:pt x="71627" y="266446"/>
                  </a:lnTo>
                  <a:lnTo>
                    <a:pt x="71627" y="230632"/>
                  </a:lnTo>
                  <a:lnTo>
                    <a:pt x="131466" y="217575"/>
                  </a:lnTo>
                  <a:lnTo>
                    <a:pt x="183557" y="197762"/>
                  </a:lnTo>
                  <a:lnTo>
                    <a:pt x="226504" y="172227"/>
                  </a:lnTo>
                  <a:lnTo>
                    <a:pt x="258910" y="142004"/>
                  </a:lnTo>
                  <a:lnTo>
                    <a:pt x="279378" y="108126"/>
                  </a:lnTo>
                  <a:lnTo>
                    <a:pt x="286512" y="71627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31207" y="1734312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0" y="0"/>
                  </a:moveTo>
                  <a:lnTo>
                    <a:pt x="0" y="71627"/>
                  </a:lnTo>
                  <a:lnTo>
                    <a:pt x="56179" y="74801"/>
                  </a:lnTo>
                  <a:lnTo>
                    <a:pt x="108959" y="83953"/>
                  </a:lnTo>
                  <a:lnTo>
                    <a:pt x="157134" y="98530"/>
                  </a:lnTo>
                  <a:lnTo>
                    <a:pt x="199497" y="117978"/>
                  </a:lnTo>
                  <a:lnTo>
                    <a:pt x="234842" y="141746"/>
                  </a:lnTo>
                  <a:lnTo>
                    <a:pt x="261963" y="169279"/>
                  </a:lnTo>
                  <a:lnTo>
                    <a:pt x="279653" y="200025"/>
                  </a:lnTo>
                  <a:lnTo>
                    <a:pt x="282654" y="191142"/>
                  </a:lnTo>
                  <a:lnTo>
                    <a:pt x="284797" y="182213"/>
                  </a:lnTo>
                  <a:lnTo>
                    <a:pt x="286083" y="173235"/>
                  </a:lnTo>
                  <a:lnTo>
                    <a:pt x="286512" y="164211"/>
                  </a:lnTo>
                  <a:lnTo>
                    <a:pt x="280691" y="131120"/>
                  </a:lnTo>
                  <a:lnTo>
                    <a:pt x="237581" y="72404"/>
                  </a:lnTo>
                  <a:lnTo>
                    <a:pt x="202596" y="48101"/>
                  </a:lnTo>
                  <a:lnTo>
                    <a:pt x="160194" y="28048"/>
                  </a:lnTo>
                  <a:lnTo>
                    <a:pt x="111525" y="12906"/>
                  </a:lnTo>
                  <a:lnTo>
                    <a:pt x="57743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31207" y="1734312"/>
              <a:ext cx="287020" cy="431165"/>
            </a:xfrm>
            <a:custGeom>
              <a:avLst/>
              <a:gdLst/>
              <a:ahLst/>
              <a:cxnLst/>
              <a:rect l="l" t="t" r="r" b="b"/>
              <a:pathLst>
                <a:path w="287020" h="431164">
                  <a:moveTo>
                    <a:pt x="279653" y="200025"/>
                  </a:moveTo>
                  <a:lnTo>
                    <a:pt x="234842" y="141746"/>
                  </a:lnTo>
                  <a:lnTo>
                    <a:pt x="199497" y="117978"/>
                  </a:lnTo>
                  <a:lnTo>
                    <a:pt x="157134" y="98530"/>
                  </a:lnTo>
                  <a:lnTo>
                    <a:pt x="108959" y="83953"/>
                  </a:lnTo>
                  <a:lnTo>
                    <a:pt x="56179" y="74801"/>
                  </a:lnTo>
                  <a:lnTo>
                    <a:pt x="0" y="71627"/>
                  </a:lnTo>
                  <a:lnTo>
                    <a:pt x="0" y="0"/>
                  </a:lnTo>
                  <a:lnTo>
                    <a:pt x="57743" y="3336"/>
                  </a:lnTo>
                  <a:lnTo>
                    <a:pt x="111525" y="12906"/>
                  </a:lnTo>
                  <a:lnTo>
                    <a:pt x="160194" y="28048"/>
                  </a:lnTo>
                  <a:lnTo>
                    <a:pt x="202596" y="48101"/>
                  </a:lnTo>
                  <a:lnTo>
                    <a:pt x="237581" y="72404"/>
                  </a:lnTo>
                  <a:lnTo>
                    <a:pt x="263997" y="100298"/>
                  </a:lnTo>
                  <a:lnTo>
                    <a:pt x="286512" y="164211"/>
                  </a:lnTo>
                  <a:lnTo>
                    <a:pt x="286512" y="235838"/>
                  </a:lnTo>
                  <a:lnTo>
                    <a:pt x="258910" y="306215"/>
                  </a:lnTo>
                  <a:lnTo>
                    <a:pt x="226504" y="336438"/>
                  </a:lnTo>
                  <a:lnTo>
                    <a:pt x="183557" y="361973"/>
                  </a:lnTo>
                  <a:lnTo>
                    <a:pt x="131466" y="381786"/>
                  </a:lnTo>
                  <a:lnTo>
                    <a:pt x="71627" y="394843"/>
                  </a:lnTo>
                  <a:lnTo>
                    <a:pt x="71627" y="430657"/>
                  </a:lnTo>
                  <a:lnTo>
                    <a:pt x="0" y="364236"/>
                  </a:lnTo>
                  <a:lnTo>
                    <a:pt x="71627" y="287400"/>
                  </a:lnTo>
                  <a:lnTo>
                    <a:pt x="71627" y="323214"/>
                  </a:lnTo>
                  <a:lnTo>
                    <a:pt x="131466" y="310158"/>
                  </a:lnTo>
                  <a:lnTo>
                    <a:pt x="183557" y="290345"/>
                  </a:lnTo>
                  <a:lnTo>
                    <a:pt x="226504" y="264810"/>
                  </a:lnTo>
                  <a:lnTo>
                    <a:pt x="258910" y="234587"/>
                  </a:lnTo>
                  <a:lnTo>
                    <a:pt x="279378" y="200709"/>
                  </a:lnTo>
                  <a:lnTo>
                    <a:pt x="286512" y="164211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319015" y="2423160"/>
            <a:ext cx="311150" cy="455295"/>
            <a:chOff x="4319015" y="2423160"/>
            <a:chExt cx="311150" cy="455295"/>
          </a:xfrm>
        </p:grpSpPr>
        <p:sp>
          <p:nvSpPr>
            <p:cNvPr id="16" name="object 16"/>
            <p:cNvSpPr/>
            <p:nvPr/>
          </p:nvSpPr>
          <p:spPr>
            <a:xfrm>
              <a:off x="4331207" y="2599563"/>
              <a:ext cx="287020" cy="266700"/>
            </a:xfrm>
            <a:custGeom>
              <a:avLst/>
              <a:gdLst/>
              <a:ahLst/>
              <a:cxnLst/>
              <a:rect l="l" t="t" r="r" b="b"/>
              <a:pathLst>
                <a:path w="287020" h="266700">
                  <a:moveTo>
                    <a:pt x="286512" y="0"/>
                  </a:moveTo>
                  <a:lnTo>
                    <a:pt x="258910" y="70376"/>
                  </a:lnTo>
                  <a:lnTo>
                    <a:pt x="226504" y="100599"/>
                  </a:lnTo>
                  <a:lnTo>
                    <a:pt x="183557" y="126134"/>
                  </a:lnTo>
                  <a:lnTo>
                    <a:pt x="131466" y="145947"/>
                  </a:lnTo>
                  <a:lnTo>
                    <a:pt x="71627" y="159004"/>
                  </a:lnTo>
                  <a:lnTo>
                    <a:pt x="71627" y="123190"/>
                  </a:lnTo>
                  <a:lnTo>
                    <a:pt x="0" y="200025"/>
                  </a:lnTo>
                  <a:lnTo>
                    <a:pt x="71627" y="266446"/>
                  </a:lnTo>
                  <a:lnTo>
                    <a:pt x="71627" y="230632"/>
                  </a:lnTo>
                  <a:lnTo>
                    <a:pt x="131466" y="217575"/>
                  </a:lnTo>
                  <a:lnTo>
                    <a:pt x="183557" y="197762"/>
                  </a:lnTo>
                  <a:lnTo>
                    <a:pt x="226504" y="172227"/>
                  </a:lnTo>
                  <a:lnTo>
                    <a:pt x="258910" y="142004"/>
                  </a:lnTo>
                  <a:lnTo>
                    <a:pt x="279378" y="108126"/>
                  </a:lnTo>
                  <a:lnTo>
                    <a:pt x="286512" y="71628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31207" y="2435352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0" y="0"/>
                  </a:moveTo>
                  <a:lnTo>
                    <a:pt x="0" y="71628"/>
                  </a:lnTo>
                  <a:lnTo>
                    <a:pt x="56179" y="74801"/>
                  </a:lnTo>
                  <a:lnTo>
                    <a:pt x="108959" y="83953"/>
                  </a:lnTo>
                  <a:lnTo>
                    <a:pt x="157134" y="98530"/>
                  </a:lnTo>
                  <a:lnTo>
                    <a:pt x="199497" y="117978"/>
                  </a:lnTo>
                  <a:lnTo>
                    <a:pt x="234842" y="141746"/>
                  </a:lnTo>
                  <a:lnTo>
                    <a:pt x="261963" y="169279"/>
                  </a:lnTo>
                  <a:lnTo>
                    <a:pt x="279653" y="200025"/>
                  </a:lnTo>
                  <a:lnTo>
                    <a:pt x="282654" y="191142"/>
                  </a:lnTo>
                  <a:lnTo>
                    <a:pt x="284797" y="182213"/>
                  </a:lnTo>
                  <a:lnTo>
                    <a:pt x="286083" y="173235"/>
                  </a:lnTo>
                  <a:lnTo>
                    <a:pt x="286512" y="164211"/>
                  </a:lnTo>
                  <a:lnTo>
                    <a:pt x="280691" y="131120"/>
                  </a:lnTo>
                  <a:lnTo>
                    <a:pt x="237581" y="72404"/>
                  </a:lnTo>
                  <a:lnTo>
                    <a:pt x="202596" y="48101"/>
                  </a:lnTo>
                  <a:lnTo>
                    <a:pt x="160194" y="28048"/>
                  </a:lnTo>
                  <a:lnTo>
                    <a:pt x="111525" y="12906"/>
                  </a:lnTo>
                  <a:lnTo>
                    <a:pt x="57743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31207" y="2435352"/>
              <a:ext cx="287020" cy="431165"/>
            </a:xfrm>
            <a:custGeom>
              <a:avLst/>
              <a:gdLst/>
              <a:ahLst/>
              <a:cxnLst/>
              <a:rect l="l" t="t" r="r" b="b"/>
              <a:pathLst>
                <a:path w="287020" h="431164">
                  <a:moveTo>
                    <a:pt x="279653" y="200025"/>
                  </a:moveTo>
                  <a:lnTo>
                    <a:pt x="234842" y="141746"/>
                  </a:lnTo>
                  <a:lnTo>
                    <a:pt x="199497" y="117978"/>
                  </a:lnTo>
                  <a:lnTo>
                    <a:pt x="157134" y="98530"/>
                  </a:lnTo>
                  <a:lnTo>
                    <a:pt x="108959" y="83953"/>
                  </a:lnTo>
                  <a:lnTo>
                    <a:pt x="56179" y="74801"/>
                  </a:lnTo>
                  <a:lnTo>
                    <a:pt x="0" y="71628"/>
                  </a:lnTo>
                  <a:lnTo>
                    <a:pt x="0" y="0"/>
                  </a:lnTo>
                  <a:lnTo>
                    <a:pt x="57743" y="3336"/>
                  </a:lnTo>
                  <a:lnTo>
                    <a:pt x="111525" y="12906"/>
                  </a:lnTo>
                  <a:lnTo>
                    <a:pt x="160194" y="28048"/>
                  </a:lnTo>
                  <a:lnTo>
                    <a:pt x="202596" y="48101"/>
                  </a:lnTo>
                  <a:lnTo>
                    <a:pt x="237581" y="72404"/>
                  </a:lnTo>
                  <a:lnTo>
                    <a:pt x="263997" y="100298"/>
                  </a:lnTo>
                  <a:lnTo>
                    <a:pt x="286512" y="164211"/>
                  </a:lnTo>
                  <a:lnTo>
                    <a:pt x="286512" y="235839"/>
                  </a:lnTo>
                  <a:lnTo>
                    <a:pt x="258910" y="306215"/>
                  </a:lnTo>
                  <a:lnTo>
                    <a:pt x="226504" y="336438"/>
                  </a:lnTo>
                  <a:lnTo>
                    <a:pt x="183557" y="361973"/>
                  </a:lnTo>
                  <a:lnTo>
                    <a:pt x="131466" y="381786"/>
                  </a:lnTo>
                  <a:lnTo>
                    <a:pt x="71627" y="394843"/>
                  </a:lnTo>
                  <a:lnTo>
                    <a:pt x="71627" y="430657"/>
                  </a:lnTo>
                  <a:lnTo>
                    <a:pt x="0" y="364236"/>
                  </a:lnTo>
                  <a:lnTo>
                    <a:pt x="71627" y="287401"/>
                  </a:lnTo>
                  <a:lnTo>
                    <a:pt x="71627" y="323215"/>
                  </a:lnTo>
                  <a:lnTo>
                    <a:pt x="131466" y="310158"/>
                  </a:lnTo>
                  <a:lnTo>
                    <a:pt x="183557" y="290345"/>
                  </a:lnTo>
                  <a:lnTo>
                    <a:pt x="226504" y="264810"/>
                  </a:lnTo>
                  <a:lnTo>
                    <a:pt x="258910" y="234587"/>
                  </a:lnTo>
                  <a:lnTo>
                    <a:pt x="279378" y="200709"/>
                  </a:lnTo>
                  <a:lnTo>
                    <a:pt x="286512" y="164211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06823" y="3060192"/>
            <a:ext cx="314325" cy="455295"/>
            <a:chOff x="4306823" y="3060192"/>
            <a:chExt cx="314325" cy="455295"/>
          </a:xfrm>
        </p:grpSpPr>
        <p:sp>
          <p:nvSpPr>
            <p:cNvPr id="20" name="object 20"/>
            <p:cNvSpPr/>
            <p:nvPr/>
          </p:nvSpPr>
          <p:spPr>
            <a:xfrm>
              <a:off x="4319015" y="3235960"/>
              <a:ext cx="289560" cy="267335"/>
            </a:xfrm>
            <a:custGeom>
              <a:avLst/>
              <a:gdLst/>
              <a:ahLst/>
              <a:cxnLst/>
              <a:rect l="l" t="t" r="r" b="b"/>
              <a:pathLst>
                <a:path w="289560" h="267335">
                  <a:moveTo>
                    <a:pt x="289560" y="0"/>
                  </a:moveTo>
                  <a:lnTo>
                    <a:pt x="261676" y="70132"/>
                  </a:lnTo>
                  <a:lnTo>
                    <a:pt x="228933" y="100250"/>
                  </a:lnTo>
                  <a:lnTo>
                    <a:pt x="185532" y="125701"/>
                  </a:lnTo>
                  <a:lnTo>
                    <a:pt x="132882" y="145459"/>
                  </a:lnTo>
                  <a:lnTo>
                    <a:pt x="72389" y="158496"/>
                  </a:lnTo>
                  <a:lnTo>
                    <a:pt x="72389" y="122300"/>
                  </a:lnTo>
                  <a:lnTo>
                    <a:pt x="0" y="199898"/>
                  </a:lnTo>
                  <a:lnTo>
                    <a:pt x="72389" y="267081"/>
                  </a:lnTo>
                  <a:lnTo>
                    <a:pt x="72389" y="230886"/>
                  </a:lnTo>
                  <a:lnTo>
                    <a:pt x="132882" y="217849"/>
                  </a:lnTo>
                  <a:lnTo>
                    <a:pt x="185532" y="198091"/>
                  </a:lnTo>
                  <a:lnTo>
                    <a:pt x="228933" y="172640"/>
                  </a:lnTo>
                  <a:lnTo>
                    <a:pt x="261676" y="142522"/>
                  </a:lnTo>
                  <a:lnTo>
                    <a:pt x="282354" y="108763"/>
                  </a:lnTo>
                  <a:lnTo>
                    <a:pt x="289560" y="72390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9015" y="3072384"/>
              <a:ext cx="289560" cy="200025"/>
            </a:xfrm>
            <a:custGeom>
              <a:avLst/>
              <a:gdLst/>
              <a:ahLst/>
              <a:cxnLst/>
              <a:rect l="l" t="t" r="r" b="b"/>
              <a:pathLst>
                <a:path w="289560" h="200025">
                  <a:moveTo>
                    <a:pt x="0" y="0"/>
                  </a:moveTo>
                  <a:lnTo>
                    <a:pt x="0" y="72389"/>
                  </a:lnTo>
                  <a:lnTo>
                    <a:pt x="56660" y="75540"/>
                  </a:lnTo>
                  <a:lnTo>
                    <a:pt x="109902" y="84624"/>
                  </a:lnTo>
                  <a:lnTo>
                    <a:pt x="158513" y="99092"/>
                  </a:lnTo>
                  <a:lnTo>
                    <a:pt x="201285" y="118391"/>
                  </a:lnTo>
                  <a:lnTo>
                    <a:pt x="237004" y="141971"/>
                  </a:lnTo>
                  <a:lnTo>
                    <a:pt x="264462" y="169281"/>
                  </a:lnTo>
                  <a:lnTo>
                    <a:pt x="282448" y="199770"/>
                  </a:lnTo>
                  <a:lnTo>
                    <a:pt x="285541" y="190847"/>
                  </a:lnTo>
                  <a:lnTo>
                    <a:pt x="287766" y="181816"/>
                  </a:lnTo>
                  <a:lnTo>
                    <a:pt x="289109" y="172714"/>
                  </a:lnTo>
                  <a:lnTo>
                    <a:pt x="289560" y="163575"/>
                  </a:lnTo>
                  <a:lnTo>
                    <a:pt x="283676" y="130622"/>
                  </a:lnTo>
                  <a:lnTo>
                    <a:pt x="240100" y="72138"/>
                  </a:lnTo>
                  <a:lnTo>
                    <a:pt x="204739" y="47926"/>
                  </a:lnTo>
                  <a:lnTo>
                    <a:pt x="161884" y="27947"/>
                  </a:lnTo>
                  <a:lnTo>
                    <a:pt x="112698" y="12860"/>
                  </a:lnTo>
                  <a:lnTo>
                    <a:pt x="58348" y="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9015" y="3072384"/>
              <a:ext cx="289560" cy="431165"/>
            </a:xfrm>
            <a:custGeom>
              <a:avLst/>
              <a:gdLst/>
              <a:ahLst/>
              <a:cxnLst/>
              <a:rect l="l" t="t" r="r" b="b"/>
              <a:pathLst>
                <a:path w="289560" h="431164">
                  <a:moveTo>
                    <a:pt x="282448" y="199770"/>
                  </a:moveTo>
                  <a:lnTo>
                    <a:pt x="237004" y="141971"/>
                  </a:lnTo>
                  <a:lnTo>
                    <a:pt x="201285" y="118391"/>
                  </a:lnTo>
                  <a:lnTo>
                    <a:pt x="158513" y="99092"/>
                  </a:lnTo>
                  <a:lnTo>
                    <a:pt x="109902" y="84624"/>
                  </a:lnTo>
                  <a:lnTo>
                    <a:pt x="56660" y="75540"/>
                  </a:lnTo>
                  <a:lnTo>
                    <a:pt x="0" y="72389"/>
                  </a:lnTo>
                  <a:lnTo>
                    <a:pt x="0" y="0"/>
                  </a:lnTo>
                  <a:lnTo>
                    <a:pt x="58348" y="3325"/>
                  </a:lnTo>
                  <a:lnTo>
                    <a:pt x="112698" y="12860"/>
                  </a:lnTo>
                  <a:lnTo>
                    <a:pt x="161884" y="27947"/>
                  </a:lnTo>
                  <a:lnTo>
                    <a:pt x="204739" y="47926"/>
                  </a:lnTo>
                  <a:lnTo>
                    <a:pt x="240100" y="72138"/>
                  </a:lnTo>
                  <a:lnTo>
                    <a:pt x="266801" y="99923"/>
                  </a:lnTo>
                  <a:lnTo>
                    <a:pt x="289560" y="163575"/>
                  </a:lnTo>
                  <a:lnTo>
                    <a:pt x="289560" y="235966"/>
                  </a:lnTo>
                  <a:lnTo>
                    <a:pt x="261676" y="306098"/>
                  </a:lnTo>
                  <a:lnTo>
                    <a:pt x="228933" y="336216"/>
                  </a:lnTo>
                  <a:lnTo>
                    <a:pt x="185532" y="361667"/>
                  </a:lnTo>
                  <a:lnTo>
                    <a:pt x="132882" y="381425"/>
                  </a:lnTo>
                  <a:lnTo>
                    <a:pt x="72389" y="394462"/>
                  </a:lnTo>
                  <a:lnTo>
                    <a:pt x="72389" y="430656"/>
                  </a:lnTo>
                  <a:lnTo>
                    <a:pt x="0" y="363474"/>
                  </a:lnTo>
                  <a:lnTo>
                    <a:pt x="72389" y="285876"/>
                  </a:lnTo>
                  <a:lnTo>
                    <a:pt x="72389" y="322072"/>
                  </a:lnTo>
                  <a:lnTo>
                    <a:pt x="132882" y="309035"/>
                  </a:lnTo>
                  <a:lnTo>
                    <a:pt x="185532" y="289277"/>
                  </a:lnTo>
                  <a:lnTo>
                    <a:pt x="228933" y="263826"/>
                  </a:lnTo>
                  <a:lnTo>
                    <a:pt x="261676" y="233708"/>
                  </a:lnTo>
                  <a:lnTo>
                    <a:pt x="282354" y="199949"/>
                  </a:lnTo>
                  <a:lnTo>
                    <a:pt x="289560" y="163575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306823" y="3651504"/>
            <a:ext cx="314325" cy="455295"/>
            <a:chOff x="4306823" y="3651504"/>
            <a:chExt cx="314325" cy="455295"/>
          </a:xfrm>
        </p:grpSpPr>
        <p:sp>
          <p:nvSpPr>
            <p:cNvPr id="24" name="object 24"/>
            <p:cNvSpPr/>
            <p:nvPr/>
          </p:nvSpPr>
          <p:spPr>
            <a:xfrm>
              <a:off x="4319015" y="3827272"/>
              <a:ext cx="289560" cy="267335"/>
            </a:xfrm>
            <a:custGeom>
              <a:avLst/>
              <a:gdLst/>
              <a:ahLst/>
              <a:cxnLst/>
              <a:rect l="l" t="t" r="r" b="b"/>
              <a:pathLst>
                <a:path w="289560" h="267335">
                  <a:moveTo>
                    <a:pt x="289560" y="0"/>
                  </a:moveTo>
                  <a:lnTo>
                    <a:pt x="261676" y="70132"/>
                  </a:lnTo>
                  <a:lnTo>
                    <a:pt x="228933" y="100250"/>
                  </a:lnTo>
                  <a:lnTo>
                    <a:pt x="185532" y="125701"/>
                  </a:lnTo>
                  <a:lnTo>
                    <a:pt x="132882" y="145459"/>
                  </a:lnTo>
                  <a:lnTo>
                    <a:pt x="72389" y="158495"/>
                  </a:lnTo>
                  <a:lnTo>
                    <a:pt x="72389" y="122300"/>
                  </a:lnTo>
                  <a:lnTo>
                    <a:pt x="0" y="199898"/>
                  </a:lnTo>
                  <a:lnTo>
                    <a:pt x="72389" y="267081"/>
                  </a:lnTo>
                  <a:lnTo>
                    <a:pt x="72389" y="230886"/>
                  </a:lnTo>
                  <a:lnTo>
                    <a:pt x="132882" y="217849"/>
                  </a:lnTo>
                  <a:lnTo>
                    <a:pt x="185532" y="198091"/>
                  </a:lnTo>
                  <a:lnTo>
                    <a:pt x="228933" y="172640"/>
                  </a:lnTo>
                  <a:lnTo>
                    <a:pt x="261676" y="142522"/>
                  </a:lnTo>
                  <a:lnTo>
                    <a:pt x="282354" y="108763"/>
                  </a:lnTo>
                  <a:lnTo>
                    <a:pt x="289560" y="72389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19015" y="3663696"/>
              <a:ext cx="289560" cy="200025"/>
            </a:xfrm>
            <a:custGeom>
              <a:avLst/>
              <a:gdLst/>
              <a:ahLst/>
              <a:cxnLst/>
              <a:rect l="l" t="t" r="r" b="b"/>
              <a:pathLst>
                <a:path w="289560" h="200025">
                  <a:moveTo>
                    <a:pt x="0" y="0"/>
                  </a:moveTo>
                  <a:lnTo>
                    <a:pt x="0" y="72389"/>
                  </a:lnTo>
                  <a:lnTo>
                    <a:pt x="56660" y="75540"/>
                  </a:lnTo>
                  <a:lnTo>
                    <a:pt x="109902" y="84624"/>
                  </a:lnTo>
                  <a:lnTo>
                    <a:pt x="158513" y="99092"/>
                  </a:lnTo>
                  <a:lnTo>
                    <a:pt x="201285" y="118391"/>
                  </a:lnTo>
                  <a:lnTo>
                    <a:pt x="237004" y="141971"/>
                  </a:lnTo>
                  <a:lnTo>
                    <a:pt x="264462" y="169281"/>
                  </a:lnTo>
                  <a:lnTo>
                    <a:pt x="282448" y="199770"/>
                  </a:lnTo>
                  <a:lnTo>
                    <a:pt x="285541" y="190847"/>
                  </a:lnTo>
                  <a:lnTo>
                    <a:pt x="287766" y="181816"/>
                  </a:lnTo>
                  <a:lnTo>
                    <a:pt x="289109" y="172714"/>
                  </a:lnTo>
                  <a:lnTo>
                    <a:pt x="289560" y="163575"/>
                  </a:lnTo>
                  <a:lnTo>
                    <a:pt x="283676" y="130622"/>
                  </a:lnTo>
                  <a:lnTo>
                    <a:pt x="240100" y="72138"/>
                  </a:lnTo>
                  <a:lnTo>
                    <a:pt x="204739" y="47926"/>
                  </a:lnTo>
                  <a:lnTo>
                    <a:pt x="161884" y="27947"/>
                  </a:lnTo>
                  <a:lnTo>
                    <a:pt x="112698" y="12860"/>
                  </a:lnTo>
                  <a:lnTo>
                    <a:pt x="58348" y="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19015" y="3663696"/>
              <a:ext cx="289560" cy="431165"/>
            </a:xfrm>
            <a:custGeom>
              <a:avLst/>
              <a:gdLst/>
              <a:ahLst/>
              <a:cxnLst/>
              <a:rect l="l" t="t" r="r" b="b"/>
              <a:pathLst>
                <a:path w="289560" h="431164">
                  <a:moveTo>
                    <a:pt x="282448" y="199770"/>
                  </a:moveTo>
                  <a:lnTo>
                    <a:pt x="237004" y="141971"/>
                  </a:lnTo>
                  <a:lnTo>
                    <a:pt x="201285" y="118391"/>
                  </a:lnTo>
                  <a:lnTo>
                    <a:pt x="158513" y="99092"/>
                  </a:lnTo>
                  <a:lnTo>
                    <a:pt x="109902" y="84624"/>
                  </a:lnTo>
                  <a:lnTo>
                    <a:pt x="56660" y="75540"/>
                  </a:lnTo>
                  <a:lnTo>
                    <a:pt x="0" y="72389"/>
                  </a:lnTo>
                  <a:lnTo>
                    <a:pt x="0" y="0"/>
                  </a:lnTo>
                  <a:lnTo>
                    <a:pt x="58348" y="3325"/>
                  </a:lnTo>
                  <a:lnTo>
                    <a:pt x="112698" y="12860"/>
                  </a:lnTo>
                  <a:lnTo>
                    <a:pt x="161884" y="27947"/>
                  </a:lnTo>
                  <a:lnTo>
                    <a:pt x="204739" y="47926"/>
                  </a:lnTo>
                  <a:lnTo>
                    <a:pt x="240100" y="72138"/>
                  </a:lnTo>
                  <a:lnTo>
                    <a:pt x="266801" y="99923"/>
                  </a:lnTo>
                  <a:lnTo>
                    <a:pt x="289560" y="163575"/>
                  </a:lnTo>
                  <a:lnTo>
                    <a:pt x="289560" y="235965"/>
                  </a:lnTo>
                  <a:lnTo>
                    <a:pt x="261676" y="306098"/>
                  </a:lnTo>
                  <a:lnTo>
                    <a:pt x="228933" y="336216"/>
                  </a:lnTo>
                  <a:lnTo>
                    <a:pt x="185532" y="361667"/>
                  </a:lnTo>
                  <a:lnTo>
                    <a:pt x="132882" y="381425"/>
                  </a:lnTo>
                  <a:lnTo>
                    <a:pt x="72389" y="394462"/>
                  </a:lnTo>
                  <a:lnTo>
                    <a:pt x="72389" y="430656"/>
                  </a:lnTo>
                  <a:lnTo>
                    <a:pt x="0" y="363474"/>
                  </a:lnTo>
                  <a:lnTo>
                    <a:pt x="72389" y="285876"/>
                  </a:lnTo>
                  <a:lnTo>
                    <a:pt x="72389" y="322071"/>
                  </a:lnTo>
                  <a:lnTo>
                    <a:pt x="132882" y="309035"/>
                  </a:lnTo>
                  <a:lnTo>
                    <a:pt x="185532" y="289277"/>
                  </a:lnTo>
                  <a:lnTo>
                    <a:pt x="228933" y="263826"/>
                  </a:lnTo>
                  <a:lnTo>
                    <a:pt x="261676" y="233708"/>
                  </a:lnTo>
                  <a:lnTo>
                    <a:pt x="282354" y="199949"/>
                  </a:lnTo>
                  <a:lnTo>
                    <a:pt x="289560" y="163575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306823" y="4312920"/>
            <a:ext cx="314325" cy="455295"/>
            <a:chOff x="4306823" y="4312920"/>
            <a:chExt cx="314325" cy="455295"/>
          </a:xfrm>
        </p:grpSpPr>
        <p:sp>
          <p:nvSpPr>
            <p:cNvPr id="28" name="object 28"/>
            <p:cNvSpPr/>
            <p:nvPr/>
          </p:nvSpPr>
          <p:spPr>
            <a:xfrm>
              <a:off x="4319015" y="4488688"/>
              <a:ext cx="289560" cy="267335"/>
            </a:xfrm>
            <a:custGeom>
              <a:avLst/>
              <a:gdLst/>
              <a:ahLst/>
              <a:cxnLst/>
              <a:rect l="l" t="t" r="r" b="b"/>
              <a:pathLst>
                <a:path w="289560" h="267335">
                  <a:moveTo>
                    <a:pt x="289560" y="0"/>
                  </a:moveTo>
                  <a:lnTo>
                    <a:pt x="261676" y="70132"/>
                  </a:lnTo>
                  <a:lnTo>
                    <a:pt x="228933" y="100250"/>
                  </a:lnTo>
                  <a:lnTo>
                    <a:pt x="185532" y="125701"/>
                  </a:lnTo>
                  <a:lnTo>
                    <a:pt x="132882" y="145459"/>
                  </a:lnTo>
                  <a:lnTo>
                    <a:pt x="72389" y="158496"/>
                  </a:lnTo>
                  <a:lnTo>
                    <a:pt x="72389" y="122301"/>
                  </a:lnTo>
                  <a:lnTo>
                    <a:pt x="0" y="199898"/>
                  </a:lnTo>
                  <a:lnTo>
                    <a:pt x="72389" y="267081"/>
                  </a:lnTo>
                  <a:lnTo>
                    <a:pt x="72389" y="230886"/>
                  </a:lnTo>
                  <a:lnTo>
                    <a:pt x="132882" y="217849"/>
                  </a:lnTo>
                  <a:lnTo>
                    <a:pt x="185532" y="198091"/>
                  </a:lnTo>
                  <a:lnTo>
                    <a:pt x="228933" y="172640"/>
                  </a:lnTo>
                  <a:lnTo>
                    <a:pt x="261676" y="142522"/>
                  </a:lnTo>
                  <a:lnTo>
                    <a:pt x="282354" y="108763"/>
                  </a:lnTo>
                  <a:lnTo>
                    <a:pt x="289560" y="72390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19015" y="4325112"/>
              <a:ext cx="289560" cy="200025"/>
            </a:xfrm>
            <a:custGeom>
              <a:avLst/>
              <a:gdLst/>
              <a:ahLst/>
              <a:cxnLst/>
              <a:rect l="l" t="t" r="r" b="b"/>
              <a:pathLst>
                <a:path w="289560" h="200025">
                  <a:moveTo>
                    <a:pt x="0" y="0"/>
                  </a:moveTo>
                  <a:lnTo>
                    <a:pt x="0" y="72390"/>
                  </a:lnTo>
                  <a:lnTo>
                    <a:pt x="56660" y="75540"/>
                  </a:lnTo>
                  <a:lnTo>
                    <a:pt x="109902" y="84624"/>
                  </a:lnTo>
                  <a:lnTo>
                    <a:pt x="158513" y="99092"/>
                  </a:lnTo>
                  <a:lnTo>
                    <a:pt x="201285" y="118391"/>
                  </a:lnTo>
                  <a:lnTo>
                    <a:pt x="237004" y="141971"/>
                  </a:lnTo>
                  <a:lnTo>
                    <a:pt x="264462" y="169281"/>
                  </a:lnTo>
                  <a:lnTo>
                    <a:pt x="282448" y="199771"/>
                  </a:lnTo>
                  <a:lnTo>
                    <a:pt x="285541" y="190847"/>
                  </a:lnTo>
                  <a:lnTo>
                    <a:pt x="287766" y="181816"/>
                  </a:lnTo>
                  <a:lnTo>
                    <a:pt x="289109" y="172714"/>
                  </a:lnTo>
                  <a:lnTo>
                    <a:pt x="289560" y="163576"/>
                  </a:lnTo>
                  <a:lnTo>
                    <a:pt x="283676" y="130622"/>
                  </a:lnTo>
                  <a:lnTo>
                    <a:pt x="240100" y="72138"/>
                  </a:lnTo>
                  <a:lnTo>
                    <a:pt x="204739" y="47926"/>
                  </a:lnTo>
                  <a:lnTo>
                    <a:pt x="161884" y="27947"/>
                  </a:lnTo>
                  <a:lnTo>
                    <a:pt x="112698" y="12860"/>
                  </a:lnTo>
                  <a:lnTo>
                    <a:pt x="58348" y="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19015" y="4325112"/>
              <a:ext cx="289560" cy="431165"/>
            </a:xfrm>
            <a:custGeom>
              <a:avLst/>
              <a:gdLst/>
              <a:ahLst/>
              <a:cxnLst/>
              <a:rect l="l" t="t" r="r" b="b"/>
              <a:pathLst>
                <a:path w="289560" h="431164">
                  <a:moveTo>
                    <a:pt x="282448" y="199771"/>
                  </a:moveTo>
                  <a:lnTo>
                    <a:pt x="237004" y="141971"/>
                  </a:lnTo>
                  <a:lnTo>
                    <a:pt x="201285" y="118391"/>
                  </a:lnTo>
                  <a:lnTo>
                    <a:pt x="158513" y="99092"/>
                  </a:lnTo>
                  <a:lnTo>
                    <a:pt x="109902" y="84624"/>
                  </a:lnTo>
                  <a:lnTo>
                    <a:pt x="56660" y="75540"/>
                  </a:lnTo>
                  <a:lnTo>
                    <a:pt x="0" y="72390"/>
                  </a:lnTo>
                  <a:lnTo>
                    <a:pt x="0" y="0"/>
                  </a:lnTo>
                  <a:lnTo>
                    <a:pt x="58348" y="3325"/>
                  </a:lnTo>
                  <a:lnTo>
                    <a:pt x="112698" y="12860"/>
                  </a:lnTo>
                  <a:lnTo>
                    <a:pt x="161884" y="27947"/>
                  </a:lnTo>
                  <a:lnTo>
                    <a:pt x="204739" y="47926"/>
                  </a:lnTo>
                  <a:lnTo>
                    <a:pt x="240100" y="72138"/>
                  </a:lnTo>
                  <a:lnTo>
                    <a:pt x="266801" y="99923"/>
                  </a:lnTo>
                  <a:lnTo>
                    <a:pt x="289560" y="163576"/>
                  </a:lnTo>
                  <a:lnTo>
                    <a:pt x="289560" y="235966"/>
                  </a:lnTo>
                  <a:lnTo>
                    <a:pt x="261676" y="306098"/>
                  </a:lnTo>
                  <a:lnTo>
                    <a:pt x="228933" y="336216"/>
                  </a:lnTo>
                  <a:lnTo>
                    <a:pt x="185532" y="361667"/>
                  </a:lnTo>
                  <a:lnTo>
                    <a:pt x="132882" y="381425"/>
                  </a:lnTo>
                  <a:lnTo>
                    <a:pt x="72389" y="394462"/>
                  </a:lnTo>
                  <a:lnTo>
                    <a:pt x="72389" y="430657"/>
                  </a:lnTo>
                  <a:lnTo>
                    <a:pt x="0" y="363474"/>
                  </a:lnTo>
                  <a:lnTo>
                    <a:pt x="72389" y="285877"/>
                  </a:lnTo>
                  <a:lnTo>
                    <a:pt x="72389" y="322072"/>
                  </a:lnTo>
                  <a:lnTo>
                    <a:pt x="132882" y="309035"/>
                  </a:lnTo>
                  <a:lnTo>
                    <a:pt x="185532" y="289277"/>
                  </a:lnTo>
                  <a:lnTo>
                    <a:pt x="228933" y="263826"/>
                  </a:lnTo>
                  <a:lnTo>
                    <a:pt x="261676" y="233708"/>
                  </a:lnTo>
                  <a:lnTo>
                    <a:pt x="282354" y="199949"/>
                  </a:lnTo>
                  <a:lnTo>
                    <a:pt x="289560" y="163576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817490" y="1191209"/>
            <a:ext cx="3481704" cy="361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Потребность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  <a:p>
            <a:pPr marL="262255" marR="259715" indent="2540" algn="ctr">
              <a:lnSpc>
                <a:spcPts val="533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Конкуренция </a:t>
            </a:r>
            <a:r>
              <a:rPr sz="1800" spc="-10" dirty="0">
                <a:latin typeface="Arial"/>
                <a:cs typeface="Arial"/>
              </a:rPr>
              <a:t>категории </a:t>
            </a:r>
            <a:r>
              <a:rPr sz="1800" spc="-5" dirty="0">
                <a:latin typeface="Arial"/>
                <a:cs typeface="Arial"/>
              </a:rPr>
              <a:t> Новые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шаблоны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поведения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203399"/>
              </a:lnSpc>
              <a:spcBef>
                <a:spcPts val="55"/>
              </a:spcBef>
            </a:pPr>
            <a:r>
              <a:rPr sz="1800" spc="-10" dirty="0">
                <a:latin typeface="Arial"/>
                <a:cs typeface="Arial"/>
              </a:rPr>
              <a:t>Быть </a:t>
            </a:r>
            <a:r>
              <a:rPr sz="1800" dirty="0">
                <a:latin typeface="Arial"/>
                <a:cs typeface="Arial"/>
              </a:rPr>
              <a:t>в top of </a:t>
            </a:r>
            <a:r>
              <a:rPr sz="1800" spc="5" dirty="0">
                <a:latin typeface="Arial"/>
                <a:cs typeface="Arial"/>
              </a:rPr>
              <a:t>mind </a:t>
            </a:r>
            <a:r>
              <a:rPr sz="1800" spc="-15" dirty="0">
                <a:latin typeface="Arial"/>
                <a:cs typeface="Arial"/>
              </a:rPr>
              <a:t>потребителей </a:t>
            </a:r>
            <a:r>
              <a:rPr sz="1800" spc="-4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Конкуренция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предложения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R="58419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Люкс-категория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или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latin typeface="Arial"/>
                <a:cs typeface="Arial"/>
              </a:rPr>
              <a:t>Доп.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расходники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4212335"/>
            <a:ext cx="10497820" cy="1908175"/>
            <a:chOff x="204215" y="4212335"/>
            <a:chExt cx="10497820" cy="190817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79" y="5657088"/>
              <a:ext cx="85343" cy="88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1" y="5657088"/>
              <a:ext cx="70103" cy="88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5654040"/>
              <a:ext cx="320039" cy="91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79" y="5657088"/>
              <a:ext cx="103631" cy="8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8" y="5654040"/>
              <a:ext cx="73152" cy="91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5" y="5654040"/>
              <a:ext cx="115824" cy="1920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6407" y="5346192"/>
              <a:ext cx="10363200" cy="585470"/>
            </a:xfrm>
            <a:custGeom>
              <a:avLst/>
              <a:gdLst/>
              <a:ahLst/>
              <a:cxnLst/>
              <a:rect l="l" t="t" r="r" b="b"/>
              <a:pathLst>
                <a:path w="10363200" h="585470">
                  <a:moveTo>
                    <a:pt x="103632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10363200" y="585215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407" y="5346192"/>
              <a:ext cx="10363200" cy="585470"/>
            </a:xfrm>
            <a:custGeom>
              <a:avLst/>
              <a:gdLst/>
              <a:ahLst/>
              <a:cxnLst/>
              <a:rect l="l" t="t" r="r" b="b"/>
              <a:pathLst>
                <a:path w="10363200" h="585470">
                  <a:moveTo>
                    <a:pt x="0" y="585215"/>
                  </a:moveTo>
                  <a:lnTo>
                    <a:pt x="10363200" y="585215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831" y="4212335"/>
              <a:ext cx="10140696" cy="190804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0947" y="227533"/>
            <a:ext cx="60502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Arial"/>
                <a:cs typeface="Arial"/>
              </a:rPr>
              <a:t>Digital-стратегия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на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основе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CJM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6188" y="950468"/>
            <a:ext cx="7484109" cy="3198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Arial"/>
                <a:cs typeface="Arial"/>
              </a:rPr>
              <a:t>Наиболее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детальный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комплексным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подходом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разработке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Digital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стратегии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является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Сustomer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journey</a:t>
            </a:r>
            <a:r>
              <a:rPr sz="1600" b="1" spc="2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mapping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74612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Customer </a:t>
            </a:r>
            <a:r>
              <a:rPr sz="1600" b="1" spc="-25" dirty="0">
                <a:latin typeface="Arial"/>
                <a:cs typeface="Arial"/>
              </a:rPr>
              <a:t>journey </a:t>
            </a:r>
            <a:r>
              <a:rPr sz="1600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потребительский </a:t>
            </a:r>
            <a:r>
              <a:rPr sz="1600" spc="-5" dirty="0">
                <a:latin typeface="Arial"/>
                <a:cs typeface="Arial"/>
              </a:rPr>
              <a:t>путь: </a:t>
            </a:r>
            <a:r>
              <a:rPr sz="1600" dirty="0">
                <a:latin typeface="Arial"/>
                <a:cs typeface="Arial"/>
              </a:rPr>
              <a:t>основные </a:t>
            </a:r>
            <a:r>
              <a:rPr sz="1600" spc="-10" dirty="0">
                <a:latin typeface="Arial"/>
                <a:cs typeface="Arial"/>
              </a:rPr>
              <a:t>этапы, </a:t>
            </a:r>
            <a:r>
              <a:rPr sz="1600" spc="-5" dirty="0">
                <a:latin typeface="Arial"/>
                <a:cs typeface="Arial"/>
              </a:rPr>
              <a:t>которые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проходит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потребитель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от </a:t>
            </a:r>
            <a:r>
              <a:rPr sz="1600" spc="-5" dirty="0">
                <a:latin typeface="Arial"/>
                <a:cs typeface="Arial"/>
              </a:rPr>
              <a:t>формирования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потребности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 </a:t>
            </a:r>
            <a:r>
              <a:rPr sz="1600" spc="-5" dirty="0">
                <a:latin typeface="Arial"/>
                <a:cs typeface="Arial"/>
              </a:rPr>
              <a:t>закрепления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лояльности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бренду.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Customer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journey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mapping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карта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взаимодействия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потребителем,</a:t>
            </a:r>
            <a:endParaRPr sz="1600">
              <a:latin typeface="Arial"/>
              <a:cs typeface="Arial"/>
            </a:endParaRPr>
          </a:p>
          <a:p>
            <a:pPr marL="12700" marR="1079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описывающая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его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путешествие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между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этапами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 все</a:t>
            </a:r>
            <a:r>
              <a:rPr sz="1600" spc="-10" dirty="0">
                <a:latin typeface="Arial"/>
                <a:cs typeface="Arial"/>
              </a:rPr>
              <a:t> точки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взаимодействия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брендом.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Создавая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карту,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мы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исследуем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оцифровываем путь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потребителя: 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какие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вопросы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он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задает,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где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ищет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информацию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и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как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мы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воздействуем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его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решения,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влияем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эмоции,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впечатление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удовлетворенность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от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коммуникаций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брендом.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825" y="5096065"/>
            <a:ext cx="10387965" cy="829944"/>
            <a:chOff x="127825" y="5096065"/>
            <a:chExt cx="10387965" cy="829944"/>
          </a:xfrm>
        </p:grpSpPr>
        <p:sp>
          <p:nvSpPr>
            <p:cNvPr id="3" name="object 3"/>
            <p:cNvSpPr/>
            <p:nvPr/>
          </p:nvSpPr>
          <p:spPr>
            <a:xfrm>
              <a:off x="140207" y="5108448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207" y="5108448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395" y="206121"/>
            <a:ext cx="55708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latin typeface="Arial"/>
                <a:cs typeface="Arial"/>
              </a:rPr>
              <a:t>Customer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Journey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Mapping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5981" y="991616"/>
            <a:ext cx="1725295" cy="4104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06375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Осознание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потребности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–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не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этап,</a:t>
            </a:r>
            <a:r>
              <a:rPr sz="1400" spc="-10" dirty="0">
                <a:latin typeface="Arial"/>
                <a:cs typeface="Arial"/>
              </a:rPr>
              <a:t> но </a:t>
            </a:r>
            <a:r>
              <a:rPr sz="1400" spc="-15" dirty="0">
                <a:latin typeface="Arial"/>
                <a:cs typeface="Arial"/>
              </a:rPr>
              <a:t>важный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момент,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когда 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потребитель 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переходит </a:t>
            </a:r>
            <a:r>
              <a:rPr sz="1400" spc="-10" dirty="0">
                <a:latin typeface="Arial"/>
                <a:cs typeface="Arial"/>
              </a:rPr>
              <a:t>из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latin typeface="Arial"/>
                <a:cs typeface="Arial"/>
              </a:rPr>
              <a:t>аудитории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охватной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рекламной</a:t>
            </a:r>
            <a:endParaRPr sz="1400">
              <a:latin typeface="Arial"/>
              <a:cs typeface="Arial"/>
            </a:endParaRPr>
          </a:p>
          <a:p>
            <a:pPr marL="12700" marR="6985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кампании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реа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и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6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ля  </a:t>
            </a:r>
            <a:r>
              <a:rPr sz="1400" spc="-10" dirty="0">
                <a:latin typeface="Arial"/>
                <a:cs typeface="Arial"/>
              </a:rPr>
              <a:t>спроса.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 marR="41148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Для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разработки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эффективной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коммуникации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важно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понимать,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что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выступает</a:t>
            </a:r>
            <a:endParaRPr sz="1400">
              <a:latin typeface="Arial"/>
              <a:cs typeface="Arial"/>
            </a:endParaRPr>
          </a:p>
          <a:p>
            <a:pPr marL="12700" marR="3079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ри</a:t>
            </a:r>
            <a:r>
              <a:rPr sz="1400" spc="-5" dirty="0">
                <a:latin typeface="Arial"/>
                <a:cs typeface="Arial"/>
              </a:rPr>
              <a:t>г</a:t>
            </a:r>
            <a:r>
              <a:rPr sz="1400" spc="-40" dirty="0">
                <a:latin typeface="Arial"/>
                <a:cs typeface="Arial"/>
              </a:rPr>
              <a:t>г</a:t>
            </a:r>
            <a:r>
              <a:rPr sz="1400" spc="-15" dirty="0">
                <a:latin typeface="Arial"/>
                <a:cs typeface="Arial"/>
              </a:rPr>
              <a:t>ера</a:t>
            </a:r>
            <a:r>
              <a:rPr sz="1400" spc="-5" dirty="0">
                <a:latin typeface="Arial"/>
                <a:cs typeface="Arial"/>
              </a:rPr>
              <a:t>ми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аки</a:t>
            </a:r>
            <a:r>
              <a:rPr sz="1400" spc="-5" dirty="0">
                <a:latin typeface="Arial"/>
                <a:cs typeface="Arial"/>
              </a:rPr>
              <a:t>х  </a:t>
            </a:r>
            <a:r>
              <a:rPr sz="1400" spc="-25" dirty="0">
                <a:latin typeface="Arial"/>
                <a:cs typeface="Arial"/>
              </a:rPr>
              <a:t>переходов.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486"/>
            <a:ext cx="8775192" cy="52638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4215" y="5410200"/>
            <a:ext cx="10387965" cy="579120"/>
            <a:chOff x="204215" y="5410200"/>
            <a:chExt cx="10387965" cy="57912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79" y="5657088"/>
              <a:ext cx="85343" cy="88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1" y="5657088"/>
              <a:ext cx="70103" cy="8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5654040"/>
              <a:ext cx="320039" cy="91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79" y="5657088"/>
              <a:ext cx="103631" cy="88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8" y="5654040"/>
              <a:ext cx="73152" cy="914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5" y="5654040"/>
              <a:ext cx="115824" cy="1920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79" y="5657088"/>
              <a:ext cx="85343" cy="88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1" y="5657088"/>
              <a:ext cx="70103" cy="883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5654040"/>
              <a:ext cx="320039" cy="914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79" y="5657088"/>
              <a:ext cx="103631" cy="883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8" y="5654040"/>
              <a:ext cx="73152" cy="914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5" y="5654040"/>
              <a:ext cx="115824" cy="1920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6407" y="5422391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10363200" y="554735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407" y="5422391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5"/>
                  </a:moveTo>
                  <a:lnTo>
                    <a:pt x="10363200" y="554735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30960" y="484309"/>
            <a:ext cx="7984490" cy="94869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3350" spc="-30" dirty="0">
                <a:latin typeface="Arial"/>
                <a:cs typeface="Arial"/>
              </a:rPr>
              <a:t>Что</a:t>
            </a:r>
            <a:r>
              <a:rPr sz="3350" spc="-10" dirty="0">
                <a:latin typeface="Arial"/>
                <a:cs typeface="Arial"/>
              </a:rPr>
              <a:t> включает</a:t>
            </a:r>
            <a:r>
              <a:rPr sz="3350" spc="-70" dirty="0">
                <a:latin typeface="Arial"/>
                <a:cs typeface="Arial"/>
              </a:rPr>
              <a:t> </a:t>
            </a:r>
            <a:r>
              <a:rPr sz="3350" spc="5" dirty="0">
                <a:latin typeface="Arial"/>
                <a:cs typeface="Arial"/>
              </a:rPr>
              <a:t>в</a:t>
            </a:r>
            <a:r>
              <a:rPr sz="3350" spc="-40" dirty="0">
                <a:latin typeface="Arial"/>
                <a:cs typeface="Arial"/>
              </a:rPr>
              <a:t> </a:t>
            </a:r>
            <a:r>
              <a:rPr sz="3350" spc="-25" dirty="0">
                <a:latin typeface="Arial"/>
                <a:cs typeface="Arial"/>
              </a:rPr>
              <a:t>себя</a:t>
            </a:r>
            <a:r>
              <a:rPr sz="3350" spc="-30" dirty="0">
                <a:latin typeface="Arial"/>
                <a:cs typeface="Arial"/>
              </a:rPr>
              <a:t> </a:t>
            </a:r>
            <a:r>
              <a:rPr sz="3350" dirty="0">
                <a:latin typeface="Arial"/>
                <a:cs typeface="Arial"/>
              </a:rPr>
              <a:t>digital-стратегия</a:t>
            </a:r>
            <a:endParaRPr sz="335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455"/>
              </a:spcBef>
            </a:pPr>
            <a:r>
              <a:rPr sz="1400" b="0" spc="-25" dirty="0">
                <a:solidFill>
                  <a:srgbClr val="000000"/>
                </a:solidFill>
                <a:latin typeface="Arial"/>
                <a:cs typeface="Arial"/>
              </a:rPr>
              <a:t>Работа</a:t>
            </a:r>
            <a:r>
              <a:rPr sz="14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"/>
                <a:cs typeface="Arial"/>
              </a:rPr>
              <a:t>состоит</a:t>
            </a:r>
            <a:r>
              <a:rPr sz="14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"/>
                <a:cs typeface="Arial"/>
              </a:rPr>
              <a:t>из</a:t>
            </a:r>
            <a:r>
              <a:rPr sz="14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Arial"/>
                <a:cs typeface="Arial"/>
              </a:rPr>
              <a:t>последовательных</a:t>
            </a:r>
            <a:r>
              <a:rPr sz="1400" b="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0" spc="-15" dirty="0">
                <a:solidFill>
                  <a:srgbClr val="000000"/>
                </a:solidFill>
                <a:latin typeface="Arial"/>
                <a:cs typeface="Arial"/>
              </a:rPr>
              <a:t>шагов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" y="1536192"/>
            <a:ext cx="9144000" cy="3761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0479" y="1691640"/>
            <a:ext cx="0" cy="3883660"/>
          </a:xfrm>
          <a:custGeom>
            <a:avLst/>
            <a:gdLst/>
            <a:ahLst/>
            <a:cxnLst/>
            <a:rect l="l" t="t" r="r" b="b"/>
            <a:pathLst>
              <a:path h="3883660">
                <a:moveTo>
                  <a:pt x="0" y="0"/>
                </a:moveTo>
                <a:lnTo>
                  <a:pt x="0" y="3883152"/>
                </a:lnTo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8792" y="1691640"/>
            <a:ext cx="0" cy="3883660"/>
          </a:xfrm>
          <a:custGeom>
            <a:avLst/>
            <a:gdLst/>
            <a:ahLst/>
            <a:cxnLst/>
            <a:rect l="l" t="t" r="r" b="b"/>
            <a:pathLst>
              <a:path h="3883660">
                <a:moveTo>
                  <a:pt x="0" y="0"/>
                </a:moveTo>
                <a:lnTo>
                  <a:pt x="0" y="3883152"/>
                </a:lnTo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592377" y="1374457"/>
            <a:ext cx="497205" cy="503555"/>
            <a:chOff x="7592377" y="1374457"/>
            <a:chExt cx="497205" cy="503555"/>
          </a:xfrm>
        </p:grpSpPr>
        <p:sp>
          <p:nvSpPr>
            <p:cNvPr id="5" name="object 5"/>
            <p:cNvSpPr/>
            <p:nvPr/>
          </p:nvSpPr>
          <p:spPr>
            <a:xfrm>
              <a:off x="7604760" y="1386840"/>
              <a:ext cx="472440" cy="478790"/>
            </a:xfrm>
            <a:custGeom>
              <a:avLst/>
              <a:gdLst/>
              <a:ahLst/>
              <a:cxnLst/>
              <a:rect l="l" t="t" r="r" b="b"/>
              <a:pathLst>
                <a:path w="472440" h="478789">
                  <a:moveTo>
                    <a:pt x="236220" y="0"/>
                  </a:moveTo>
                  <a:lnTo>
                    <a:pt x="188622" y="4858"/>
                  </a:lnTo>
                  <a:lnTo>
                    <a:pt x="144285" y="18794"/>
                  </a:lnTo>
                  <a:lnTo>
                    <a:pt x="104161" y="40846"/>
                  </a:lnTo>
                  <a:lnTo>
                    <a:pt x="69199" y="70056"/>
                  </a:lnTo>
                  <a:lnTo>
                    <a:pt x="40351" y="105463"/>
                  </a:lnTo>
                  <a:lnTo>
                    <a:pt x="18567" y="146107"/>
                  </a:lnTo>
                  <a:lnTo>
                    <a:pt x="4800" y="191029"/>
                  </a:lnTo>
                  <a:lnTo>
                    <a:pt x="0" y="239268"/>
                  </a:lnTo>
                  <a:lnTo>
                    <a:pt x="4800" y="287506"/>
                  </a:lnTo>
                  <a:lnTo>
                    <a:pt x="18567" y="332428"/>
                  </a:lnTo>
                  <a:lnTo>
                    <a:pt x="40351" y="373072"/>
                  </a:lnTo>
                  <a:lnTo>
                    <a:pt x="69199" y="408479"/>
                  </a:lnTo>
                  <a:lnTo>
                    <a:pt x="104161" y="437689"/>
                  </a:lnTo>
                  <a:lnTo>
                    <a:pt x="144285" y="459741"/>
                  </a:lnTo>
                  <a:lnTo>
                    <a:pt x="188622" y="473677"/>
                  </a:lnTo>
                  <a:lnTo>
                    <a:pt x="236220" y="478536"/>
                  </a:lnTo>
                  <a:lnTo>
                    <a:pt x="283817" y="473677"/>
                  </a:lnTo>
                  <a:lnTo>
                    <a:pt x="328154" y="459741"/>
                  </a:lnTo>
                  <a:lnTo>
                    <a:pt x="368278" y="437689"/>
                  </a:lnTo>
                  <a:lnTo>
                    <a:pt x="403240" y="408479"/>
                  </a:lnTo>
                  <a:lnTo>
                    <a:pt x="432088" y="373072"/>
                  </a:lnTo>
                  <a:lnTo>
                    <a:pt x="453872" y="332428"/>
                  </a:lnTo>
                  <a:lnTo>
                    <a:pt x="467639" y="287506"/>
                  </a:lnTo>
                  <a:lnTo>
                    <a:pt x="472440" y="239268"/>
                  </a:lnTo>
                  <a:lnTo>
                    <a:pt x="467639" y="191029"/>
                  </a:lnTo>
                  <a:lnTo>
                    <a:pt x="453872" y="146107"/>
                  </a:lnTo>
                  <a:lnTo>
                    <a:pt x="432088" y="105463"/>
                  </a:lnTo>
                  <a:lnTo>
                    <a:pt x="403240" y="70056"/>
                  </a:lnTo>
                  <a:lnTo>
                    <a:pt x="368278" y="40846"/>
                  </a:lnTo>
                  <a:lnTo>
                    <a:pt x="328154" y="18794"/>
                  </a:lnTo>
                  <a:lnTo>
                    <a:pt x="283817" y="485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FBD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4760" y="1386840"/>
              <a:ext cx="472440" cy="478790"/>
            </a:xfrm>
            <a:custGeom>
              <a:avLst/>
              <a:gdLst/>
              <a:ahLst/>
              <a:cxnLst/>
              <a:rect l="l" t="t" r="r" b="b"/>
              <a:pathLst>
                <a:path w="472440" h="478789">
                  <a:moveTo>
                    <a:pt x="0" y="239268"/>
                  </a:moveTo>
                  <a:lnTo>
                    <a:pt x="4800" y="191029"/>
                  </a:lnTo>
                  <a:lnTo>
                    <a:pt x="18567" y="146107"/>
                  </a:lnTo>
                  <a:lnTo>
                    <a:pt x="40351" y="105463"/>
                  </a:lnTo>
                  <a:lnTo>
                    <a:pt x="69199" y="70056"/>
                  </a:lnTo>
                  <a:lnTo>
                    <a:pt x="104161" y="40846"/>
                  </a:lnTo>
                  <a:lnTo>
                    <a:pt x="144285" y="18794"/>
                  </a:lnTo>
                  <a:lnTo>
                    <a:pt x="188622" y="4858"/>
                  </a:lnTo>
                  <a:lnTo>
                    <a:pt x="236220" y="0"/>
                  </a:lnTo>
                  <a:lnTo>
                    <a:pt x="283817" y="4858"/>
                  </a:lnTo>
                  <a:lnTo>
                    <a:pt x="328154" y="18794"/>
                  </a:lnTo>
                  <a:lnTo>
                    <a:pt x="368278" y="40846"/>
                  </a:lnTo>
                  <a:lnTo>
                    <a:pt x="403240" y="70056"/>
                  </a:lnTo>
                  <a:lnTo>
                    <a:pt x="432088" y="105463"/>
                  </a:lnTo>
                  <a:lnTo>
                    <a:pt x="453872" y="146107"/>
                  </a:lnTo>
                  <a:lnTo>
                    <a:pt x="467639" y="191029"/>
                  </a:lnTo>
                  <a:lnTo>
                    <a:pt x="472440" y="239268"/>
                  </a:lnTo>
                  <a:lnTo>
                    <a:pt x="467639" y="287506"/>
                  </a:lnTo>
                  <a:lnTo>
                    <a:pt x="453872" y="332428"/>
                  </a:lnTo>
                  <a:lnTo>
                    <a:pt x="432088" y="373072"/>
                  </a:lnTo>
                  <a:lnTo>
                    <a:pt x="403240" y="408479"/>
                  </a:lnTo>
                  <a:lnTo>
                    <a:pt x="368278" y="437689"/>
                  </a:lnTo>
                  <a:lnTo>
                    <a:pt x="328154" y="459741"/>
                  </a:lnTo>
                  <a:lnTo>
                    <a:pt x="283817" y="473677"/>
                  </a:lnTo>
                  <a:lnTo>
                    <a:pt x="236220" y="478536"/>
                  </a:lnTo>
                  <a:lnTo>
                    <a:pt x="188622" y="473677"/>
                  </a:lnTo>
                  <a:lnTo>
                    <a:pt x="144285" y="459741"/>
                  </a:lnTo>
                  <a:lnTo>
                    <a:pt x="104161" y="437689"/>
                  </a:lnTo>
                  <a:lnTo>
                    <a:pt x="69199" y="408479"/>
                  </a:lnTo>
                  <a:lnTo>
                    <a:pt x="40351" y="373072"/>
                  </a:lnTo>
                  <a:lnTo>
                    <a:pt x="18567" y="332428"/>
                  </a:lnTo>
                  <a:lnTo>
                    <a:pt x="4800" y="287506"/>
                  </a:lnTo>
                  <a:lnTo>
                    <a:pt x="0" y="239268"/>
                  </a:lnTo>
                  <a:close/>
                </a:path>
              </a:pathLst>
            </a:custGeom>
            <a:ln w="24384">
              <a:solidFill>
                <a:srgbClr val="FBD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3528" y="2502173"/>
            <a:ext cx="2542540" cy="28702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b="1" spc="-20" dirty="0">
                <a:latin typeface="Arial"/>
                <a:cs typeface="Arial"/>
              </a:rPr>
              <a:t>Аудитория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15"/>
              </a:spcBef>
            </a:pPr>
            <a:r>
              <a:rPr sz="1400" spc="-25" dirty="0">
                <a:latin typeface="Arial"/>
                <a:cs typeface="Arial"/>
              </a:rPr>
              <a:t>Мы </a:t>
            </a:r>
            <a:r>
              <a:rPr sz="1400" spc="-20" dirty="0">
                <a:latin typeface="Arial"/>
                <a:cs typeface="Arial"/>
              </a:rPr>
              <a:t>определяем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кто наша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аудитория,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какие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моменты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почему </a:t>
            </a:r>
            <a:r>
              <a:rPr sz="1400" spc="-10" dirty="0">
                <a:latin typeface="Arial"/>
                <a:cs typeface="Arial"/>
              </a:rPr>
              <a:t>они </a:t>
            </a:r>
            <a:r>
              <a:rPr sz="1400" spc="-15" dirty="0">
                <a:latin typeface="Arial"/>
                <a:cs typeface="Arial"/>
              </a:rPr>
              <a:t>покупают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продукт,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когда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как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его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используют.</a:t>
            </a:r>
            <a:endParaRPr sz="1400">
              <a:latin typeface="Arial"/>
              <a:cs typeface="Arial"/>
            </a:endParaRPr>
          </a:p>
          <a:p>
            <a:pPr marL="12700" marR="223520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latin typeface="Arial"/>
                <a:cs typeface="Arial"/>
              </a:rPr>
              <a:t>Находим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инсайт.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Понимаем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как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аудитория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принимает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решение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покупке: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какие</a:t>
            </a:r>
            <a:endParaRPr sz="1400">
              <a:latin typeface="Arial"/>
              <a:cs typeface="Arial"/>
            </a:endParaRPr>
          </a:p>
          <a:p>
            <a:pPr marL="12700" marR="26034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места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идёт,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что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нужно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сказать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каждый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момент,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чтобы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получить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максимальный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эффект.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2661" y="5580684"/>
            <a:ext cx="23901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Arial"/>
                <a:cs typeface="Arial"/>
              </a:rPr>
              <a:t>учётом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накопленного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опыта.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8203" y="297307"/>
            <a:ext cx="2222500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55" dirty="0">
                <a:latin typeface="Arial"/>
                <a:cs typeface="Arial"/>
              </a:rPr>
              <a:t>Аналитика</a:t>
            </a:r>
            <a:endParaRPr sz="3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2942" y="2502173"/>
            <a:ext cx="2352040" cy="270573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b="1" dirty="0">
                <a:latin typeface="Arial"/>
                <a:cs typeface="Arial"/>
              </a:rPr>
              <a:t>Рынок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15"/>
              </a:spcBef>
            </a:pPr>
            <a:r>
              <a:rPr sz="1400" spc="-25" dirty="0">
                <a:latin typeface="Arial"/>
                <a:cs typeface="Arial"/>
              </a:rPr>
              <a:t>Мы </a:t>
            </a:r>
            <a:r>
              <a:rPr sz="1400" spc="-20" dirty="0">
                <a:latin typeface="Arial"/>
                <a:cs typeface="Arial"/>
              </a:rPr>
              <a:t>определяем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какой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стадии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находится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рынок,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каком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этапе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жизненного</a:t>
            </a:r>
            <a:endParaRPr sz="1400">
              <a:latin typeface="Arial"/>
              <a:cs typeface="Arial"/>
            </a:endParaRPr>
          </a:p>
          <a:p>
            <a:pPr marL="12700" marR="2032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цикла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продукт,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кто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является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конкурентами,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какими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инструментами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они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пользуются,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сколько </a:t>
            </a:r>
            <a:r>
              <a:rPr sz="1400" spc="-15" dirty="0">
                <a:latin typeface="Arial"/>
                <a:cs typeface="Arial"/>
              </a:rPr>
              <a:t>стоит </a:t>
            </a:r>
            <a:r>
              <a:rPr sz="1400" spc="-10" dirty="0">
                <a:latin typeface="Arial"/>
                <a:cs typeface="Arial"/>
              </a:rPr>
              <a:t> контакт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</a:t>
            </a:r>
            <a:r>
              <a:rPr sz="1400" spc="-10" dirty="0">
                <a:latin typeface="Arial"/>
                <a:cs typeface="Arial"/>
              </a:rPr>
              <a:t> ЦА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/лид/покупка.</a:t>
            </a:r>
            <a:endParaRPr sz="1400">
              <a:latin typeface="Arial"/>
              <a:cs typeface="Arial"/>
            </a:endParaRPr>
          </a:p>
          <a:p>
            <a:pPr marL="12700" marR="632460">
              <a:lnSpc>
                <a:spcPct val="100000"/>
              </a:lnSpc>
              <a:spcBef>
                <a:spcPts val="390"/>
              </a:spcBef>
            </a:pPr>
            <a:r>
              <a:rPr sz="1400" spc="-10" dirty="0">
                <a:latin typeface="Arial"/>
                <a:cs typeface="Arial"/>
              </a:rPr>
              <a:t>Какова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сезонность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тенденции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рынка.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82661" y="2536650"/>
            <a:ext cx="2672080" cy="306832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05"/>
              </a:spcBef>
            </a:pPr>
            <a:r>
              <a:rPr sz="1600" b="1" spc="-30" dirty="0">
                <a:latin typeface="Arial"/>
                <a:cs typeface="Arial"/>
              </a:rPr>
              <a:t>Точки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контакта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брендом</a:t>
            </a:r>
            <a:endParaRPr sz="1600">
              <a:latin typeface="Arial"/>
              <a:cs typeface="Arial"/>
            </a:endParaRPr>
          </a:p>
          <a:p>
            <a:pPr marL="12700" marR="294640">
              <a:lnSpc>
                <a:spcPct val="100000"/>
              </a:lnSpc>
              <a:spcBef>
                <a:spcPts val="680"/>
              </a:spcBef>
            </a:pPr>
            <a:r>
              <a:rPr sz="1400" spc="-25" dirty="0">
                <a:latin typeface="Arial"/>
                <a:cs typeface="Arial"/>
              </a:rPr>
              <a:t>Мы </a:t>
            </a:r>
            <a:r>
              <a:rPr sz="1400" spc="-20" dirty="0">
                <a:latin typeface="Arial"/>
                <a:cs typeface="Arial"/>
              </a:rPr>
              <a:t>проверяем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как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пользователь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видит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бренд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каждой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точке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контакта: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при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вводе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брендового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запроса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поисковые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системы,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при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заходе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сайт,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при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звонке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отдел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продаж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т.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д?</a:t>
            </a:r>
            <a:endParaRPr sz="1400">
              <a:latin typeface="Arial"/>
              <a:cs typeface="Arial"/>
            </a:endParaRPr>
          </a:p>
          <a:p>
            <a:pPr marL="12700" marR="92329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Сравниваем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бренд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конкурентами.</a:t>
            </a:r>
            <a:endParaRPr sz="1400">
              <a:latin typeface="Arial"/>
              <a:cs typeface="Arial"/>
            </a:endParaRPr>
          </a:p>
          <a:p>
            <a:pPr marL="12700" marR="245110">
              <a:lnSpc>
                <a:spcPct val="100000"/>
              </a:lnSpc>
              <a:spcBef>
                <a:spcPts val="385"/>
              </a:spcBef>
            </a:pPr>
            <a:r>
              <a:rPr sz="1400" spc="-15" dirty="0">
                <a:latin typeface="Arial"/>
                <a:cs typeface="Arial"/>
              </a:rPr>
              <a:t>Анализируем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предыдущую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рекламную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кампанию,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чтобы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разрабатывать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новую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7447" y="1234440"/>
            <a:ext cx="1249680" cy="1271270"/>
            <a:chOff x="917447" y="1234440"/>
            <a:chExt cx="1249680" cy="1271270"/>
          </a:xfrm>
        </p:grpSpPr>
        <p:sp>
          <p:nvSpPr>
            <p:cNvPr id="13" name="object 13"/>
            <p:cNvSpPr/>
            <p:nvPr/>
          </p:nvSpPr>
          <p:spPr>
            <a:xfrm>
              <a:off x="1420367" y="1261872"/>
              <a:ext cx="250190" cy="256540"/>
            </a:xfrm>
            <a:custGeom>
              <a:avLst/>
              <a:gdLst/>
              <a:ahLst/>
              <a:cxnLst/>
              <a:rect l="l" t="t" r="r" b="b"/>
              <a:pathLst>
                <a:path w="250189" h="256540">
                  <a:moveTo>
                    <a:pt x="124968" y="0"/>
                  </a:moveTo>
                  <a:lnTo>
                    <a:pt x="76348" y="10054"/>
                  </a:lnTo>
                  <a:lnTo>
                    <a:pt x="36623" y="37480"/>
                  </a:lnTo>
                  <a:lnTo>
                    <a:pt x="9828" y="78170"/>
                  </a:lnTo>
                  <a:lnTo>
                    <a:pt x="0" y="128015"/>
                  </a:lnTo>
                  <a:lnTo>
                    <a:pt x="9828" y="177861"/>
                  </a:lnTo>
                  <a:lnTo>
                    <a:pt x="36623" y="218551"/>
                  </a:lnTo>
                  <a:lnTo>
                    <a:pt x="76348" y="245977"/>
                  </a:lnTo>
                  <a:lnTo>
                    <a:pt x="124968" y="256032"/>
                  </a:lnTo>
                  <a:lnTo>
                    <a:pt x="173587" y="245977"/>
                  </a:lnTo>
                  <a:lnTo>
                    <a:pt x="213312" y="218551"/>
                  </a:lnTo>
                  <a:lnTo>
                    <a:pt x="240107" y="177861"/>
                  </a:lnTo>
                  <a:lnTo>
                    <a:pt x="249936" y="128015"/>
                  </a:lnTo>
                  <a:lnTo>
                    <a:pt x="240107" y="78170"/>
                  </a:lnTo>
                  <a:lnTo>
                    <a:pt x="213312" y="37480"/>
                  </a:lnTo>
                  <a:lnTo>
                    <a:pt x="173587" y="10054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FBD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20367" y="1261872"/>
              <a:ext cx="250190" cy="256540"/>
            </a:xfrm>
            <a:custGeom>
              <a:avLst/>
              <a:gdLst/>
              <a:ahLst/>
              <a:cxnLst/>
              <a:rect l="l" t="t" r="r" b="b"/>
              <a:pathLst>
                <a:path w="250189" h="256540">
                  <a:moveTo>
                    <a:pt x="0" y="128015"/>
                  </a:moveTo>
                  <a:lnTo>
                    <a:pt x="9828" y="78170"/>
                  </a:lnTo>
                  <a:lnTo>
                    <a:pt x="36623" y="37480"/>
                  </a:lnTo>
                  <a:lnTo>
                    <a:pt x="76348" y="10054"/>
                  </a:lnTo>
                  <a:lnTo>
                    <a:pt x="124968" y="0"/>
                  </a:lnTo>
                  <a:lnTo>
                    <a:pt x="173587" y="10054"/>
                  </a:lnTo>
                  <a:lnTo>
                    <a:pt x="213312" y="37480"/>
                  </a:lnTo>
                  <a:lnTo>
                    <a:pt x="240107" y="78170"/>
                  </a:lnTo>
                  <a:lnTo>
                    <a:pt x="249936" y="128015"/>
                  </a:lnTo>
                  <a:lnTo>
                    <a:pt x="240107" y="177861"/>
                  </a:lnTo>
                  <a:lnTo>
                    <a:pt x="213312" y="218551"/>
                  </a:lnTo>
                  <a:lnTo>
                    <a:pt x="173587" y="245977"/>
                  </a:lnTo>
                  <a:lnTo>
                    <a:pt x="124968" y="256032"/>
                  </a:lnTo>
                  <a:lnTo>
                    <a:pt x="76348" y="245977"/>
                  </a:lnTo>
                  <a:lnTo>
                    <a:pt x="36623" y="218551"/>
                  </a:lnTo>
                  <a:lnTo>
                    <a:pt x="9828" y="177861"/>
                  </a:lnTo>
                  <a:lnTo>
                    <a:pt x="0" y="128015"/>
                  </a:lnTo>
                  <a:close/>
                </a:path>
              </a:pathLst>
            </a:custGeom>
            <a:ln w="24384">
              <a:solidFill>
                <a:srgbClr val="FBD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5167" y="1450848"/>
              <a:ext cx="185928" cy="1859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5" y="1450848"/>
              <a:ext cx="182879" cy="1859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47" y="1234440"/>
              <a:ext cx="1249680" cy="127101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255008" y="1234440"/>
            <a:ext cx="1252855" cy="1271270"/>
            <a:chOff x="4255008" y="1234440"/>
            <a:chExt cx="1252855" cy="1271270"/>
          </a:xfrm>
        </p:grpSpPr>
        <p:pic>
          <p:nvPicPr>
            <p:cNvPr id="19" name="object 1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6448" y="1947672"/>
              <a:ext cx="198119" cy="1859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2312" y="1947672"/>
              <a:ext cx="198119" cy="185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128" y="1947672"/>
              <a:ext cx="198119" cy="1859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008" y="1234440"/>
              <a:ext cx="1252727" cy="127101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7592568" y="1234440"/>
            <a:ext cx="1252855" cy="1271270"/>
            <a:chOff x="7592568" y="1234440"/>
            <a:chExt cx="1252855" cy="1271270"/>
          </a:xfrm>
        </p:grpSpPr>
        <p:sp>
          <p:nvSpPr>
            <p:cNvPr id="24" name="object 24"/>
            <p:cNvSpPr/>
            <p:nvPr/>
          </p:nvSpPr>
          <p:spPr>
            <a:xfrm>
              <a:off x="7772400" y="1572768"/>
              <a:ext cx="314325" cy="295910"/>
            </a:xfrm>
            <a:custGeom>
              <a:avLst/>
              <a:gdLst/>
              <a:ahLst/>
              <a:cxnLst/>
              <a:rect l="l" t="t" r="r" b="b"/>
              <a:pathLst>
                <a:path w="314325" h="295910">
                  <a:moveTo>
                    <a:pt x="68325" y="0"/>
                  </a:moveTo>
                  <a:lnTo>
                    <a:pt x="17779" y="25526"/>
                  </a:lnTo>
                  <a:lnTo>
                    <a:pt x="0" y="86613"/>
                  </a:lnTo>
                  <a:lnTo>
                    <a:pt x="17779" y="132587"/>
                  </a:lnTo>
                  <a:lnTo>
                    <a:pt x="55752" y="157987"/>
                  </a:lnTo>
                  <a:lnTo>
                    <a:pt x="108839" y="203962"/>
                  </a:lnTo>
                  <a:lnTo>
                    <a:pt x="121539" y="221741"/>
                  </a:lnTo>
                  <a:lnTo>
                    <a:pt x="174751" y="257428"/>
                  </a:lnTo>
                  <a:lnTo>
                    <a:pt x="205104" y="295655"/>
                  </a:lnTo>
                  <a:lnTo>
                    <a:pt x="313944" y="209041"/>
                  </a:lnTo>
                  <a:lnTo>
                    <a:pt x="187325" y="71374"/>
                  </a:lnTo>
                  <a:lnTo>
                    <a:pt x="144272" y="20446"/>
                  </a:lnTo>
                  <a:lnTo>
                    <a:pt x="106299" y="2539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72400" y="1572768"/>
              <a:ext cx="314325" cy="295910"/>
            </a:xfrm>
            <a:custGeom>
              <a:avLst/>
              <a:gdLst/>
              <a:ahLst/>
              <a:cxnLst/>
              <a:rect l="l" t="t" r="r" b="b"/>
              <a:pathLst>
                <a:path w="314325" h="295910">
                  <a:moveTo>
                    <a:pt x="17779" y="25526"/>
                  </a:moveTo>
                  <a:lnTo>
                    <a:pt x="0" y="86613"/>
                  </a:lnTo>
                  <a:lnTo>
                    <a:pt x="17779" y="132587"/>
                  </a:lnTo>
                  <a:lnTo>
                    <a:pt x="55752" y="157987"/>
                  </a:lnTo>
                  <a:lnTo>
                    <a:pt x="73405" y="173354"/>
                  </a:lnTo>
                  <a:lnTo>
                    <a:pt x="108839" y="203962"/>
                  </a:lnTo>
                  <a:lnTo>
                    <a:pt x="121539" y="221741"/>
                  </a:lnTo>
                  <a:lnTo>
                    <a:pt x="174751" y="257428"/>
                  </a:lnTo>
                  <a:lnTo>
                    <a:pt x="205104" y="295655"/>
                  </a:lnTo>
                  <a:lnTo>
                    <a:pt x="313944" y="209041"/>
                  </a:lnTo>
                  <a:lnTo>
                    <a:pt x="250698" y="140207"/>
                  </a:lnTo>
                  <a:lnTo>
                    <a:pt x="187325" y="71374"/>
                  </a:lnTo>
                  <a:lnTo>
                    <a:pt x="144272" y="20446"/>
                  </a:lnTo>
                  <a:lnTo>
                    <a:pt x="106299" y="2539"/>
                  </a:lnTo>
                  <a:lnTo>
                    <a:pt x="68325" y="0"/>
                  </a:lnTo>
                  <a:lnTo>
                    <a:pt x="17779" y="2552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2568" y="1234440"/>
              <a:ext cx="1252727" cy="127101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04215" y="5562600"/>
            <a:ext cx="10387965" cy="509270"/>
            <a:chOff x="204215" y="5562600"/>
            <a:chExt cx="10387965" cy="509270"/>
          </a:xfrm>
        </p:grpSpPr>
        <p:sp>
          <p:nvSpPr>
            <p:cNvPr id="28" name="object 28"/>
            <p:cNvSpPr/>
            <p:nvPr/>
          </p:nvSpPr>
          <p:spPr>
            <a:xfrm>
              <a:off x="216407" y="5574791"/>
              <a:ext cx="10363200" cy="485140"/>
            </a:xfrm>
            <a:custGeom>
              <a:avLst/>
              <a:gdLst/>
              <a:ahLst/>
              <a:cxnLst/>
              <a:rect l="l" t="t" r="r" b="b"/>
              <a:pathLst>
                <a:path w="10363200" h="485139">
                  <a:moveTo>
                    <a:pt x="10363200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0363200" y="484631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6407" y="5574791"/>
              <a:ext cx="10363200" cy="485140"/>
            </a:xfrm>
            <a:custGeom>
              <a:avLst/>
              <a:gdLst/>
              <a:ahLst/>
              <a:cxnLst/>
              <a:rect l="l" t="t" r="r" b="b"/>
              <a:pathLst>
                <a:path w="10363200" h="485139">
                  <a:moveTo>
                    <a:pt x="0" y="484631"/>
                  </a:moveTo>
                  <a:lnTo>
                    <a:pt x="10363200" y="484631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484631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255" y="756285"/>
            <a:ext cx="470217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50" dirty="0">
                <a:latin typeface="Arial"/>
                <a:cs typeface="Arial"/>
              </a:rPr>
              <a:t>Аналитика.</a:t>
            </a:r>
            <a:r>
              <a:rPr sz="3350" spc="-35" dirty="0">
                <a:latin typeface="Arial"/>
                <a:cs typeface="Arial"/>
              </a:rPr>
              <a:t> </a:t>
            </a:r>
            <a:r>
              <a:rPr sz="3350" spc="-65" dirty="0">
                <a:latin typeface="Arial"/>
                <a:cs typeface="Arial"/>
              </a:rPr>
              <a:t>Аудитория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16439" y="362788"/>
            <a:ext cx="1778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7586" y="1661871"/>
            <a:ext cx="6261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Кто?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Демография,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география,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социальный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статус,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стиль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жизни.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1814" y="2981655"/>
            <a:ext cx="6687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Что?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Привычки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покупки,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привычки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потребления,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медиапотребление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3436" y="4252671"/>
            <a:ext cx="6617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Почему?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Мотивация,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предпочтения,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потребности,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жизненные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ценности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405" y="219913"/>
            <a:ext cx="401383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10" dirty="0">
                <a:latin typeface="Arial"/>
                <a:cs typeface="Arial"/>
              </a:rPr>
              <a:t>Источники</a:t>
            </a:r>
            <a:r>
              <a:rPr sz="3350" spc="-9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данных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357" y="1006602"/>
            <a:ext cx="3082925" cy="3198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212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Mediascope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Marketing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Index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Mediascope </a:t>
            </a:r>
            <a:r>
              <a:rPr sz="1600" spc="15" dirty="0">
                <a:latin typeface="Arial"/>
                <a:cs typeface="Arial"/>
              </a:rPr>
              <a:t>Web </a:t>
            </a:r>
            <a:r>
              <a:rPr sz="1600" dirty="0">
                <a:latin typeface="Arial"/>
                <a:cs typeface="Arial"/>
              </a:rPr>
              <a:t>Index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Mediascope </a:t>
            </a:r>
            <a:r>
              <a:rPr sz="1600" spc="5" dirty="0">
                <a:latin typeface="Arial"/>
                <a:cs typeface="Arial"/>
              </a:rPr>
              <a:t>ADEX 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Comscore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1653539">
              <a:lnSpc>
                <a:spcPct val="100000"/>
              </a:lnSpc>
              <a:spcBef>
                <a:spcPts val="5"/>
              </a:spcBef>
            </a:pPr>
            <a:r>
              <a:rPr sz="1600" spc="10" dirty="0">
                <a:latin typeface="Arial"/>
                <a:cs typeface="Arial"/>
              </a:rPr>
              <a:t>B</a:t>
            </a:r>
            <a:r>
              <a:rPr sz="1600" spc="-10" dirty="0">
                <a:latin typeface="Arial"/>
                <a:cs typeface="Arial"/>
              </a:rPr>
              <a:t>ran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na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s  </a:t>
            </a:r>
            <a:r>
              <a:rPr sz="1600" spc="-5" dirty="0">
                <a:latin typeface="Arial"/>
                <a:cs typeface="Arial"/>
              </a:rPr>
              <a:t>Медиалогия </a:t>
            </a:r>
            <a:r>
              <a:rPr sz="1600" dirty="0">
                <a:latin typeface="Arial"/>
                <a:cs typeface="Arial"/>
              </a:rPr>
              <a:t> Popsters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YagaJam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Статьи: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TexTerra</a:t>
            </a:r>
            <a:r>
              <a:rPr sz="1600" spc="3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spc="-5" dirty="0">
                <a:latin typeface="Arial"/>
                <a:cs typeface="Arial"/>
              </a:rPr>
              <a:t>(инструменты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анализа)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VC.RU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spc="-10" dirty="0">
                <a:latin typeface="Arial"/>
                <a:cs typeface="Arial"/>
              </a:rPr>
              <a:t>(источники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статистик)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7466" y="1006602"/>
            <a:ext cx="4539615" cy="393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Arial"/>
                <a:cs typeface="Arial"/>
              </a:rPr>
              <a:t>SimilarWeb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Google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ConsumerBarometr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Spywords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Alexa</a:t>
            </a:r>
            <a:endParaRPr sz="1600">
              <a:latin typeface="Arial"/>
              <a:cs typeface="Arial"/>
            </a:endParaRPr>
          </a:p>
          <a:p>
            <a:pPr marL="12700" marR="29737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Google </a:t>
            </a:r>
            <a:r>
              <a:rPr sz="1600" dirty="0">
                <a:latin typeface="Arial"/>
                <a:cs typeface="Arial"/>
              </a:rPr>
              <a:t>Analitics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Янд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15" dirty="0">
                <a:latin typeface="Arial"/>
                <a:cs typeface="Arial"/>
              </a:rPr>
              <a:t>к</a:t>
            </a:r>
            <a:r>
              <a:rPr sz="1600" spc="5" dirty="0">
                <a:latin typeface="Arial"/>
                <a:cs typeface="Arial"/>
              </a:rPr>
              <a:t>с.М</a:t>
            </a:r>
            <a:r>
              <a:rPr sz="1600" spc="-50" dirty="0">
                <a:latin typeface="Arial"/>
                <a:cs typeface="Arial"/>
              </a:rPr>
              <a:t>е</a:t>
            </a:r>
            <a:r>
              <a:rPr sz="1600" spc="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р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15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Отраслевые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исследования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(GFK,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НАФИ, </a:t>
            </a:r>
            <a:r>
              <a:rPr sz="1600" spc="-5" dirty="0">
                <a:latin typeface="Arial"/>
                <a:cs typeface="Arial"/>
              </a:rPr>
              <a:t>Retail,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thinkwithgoogle,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Nielsen,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Яндекс,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Гугл,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AdIndex, </a:t>
            </a:r>
            <a:r>
              <a:rPr sz="1600" dirty="0">
                <a:latin typeface="Arial"/>
                <a:cs typeface="Arial"/>
              </a:rPr>
              <a:t> РБК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pro,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pwc.ru,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Cossa,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vc,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Sostav,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СБЕР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аналитика,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Kantar)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MarksWebb</a:t>
            </a:r>
            <a:endParaRPr sz="1600">
              <a:latin typeface="Arial"/>
              <a:cs typeface="Arial"/>
            </a:endParaRPr>
          </a:p>
          <a:p>
            <a:pPr marL="12700" marR="3897629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ib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  </a:t>
            </a:r>
            <a:r>
              <a:rPr sz="1600" spc="5" dirty="0">
                <a:latin typeface="Arial"/>
                <a:cs typeface="Arial"/>
              </a:rPr>
              <a:t>И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т.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Проводим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собственные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исследования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480" y="5654040"/>
            <a:ext cx="868680" cy="192405"/>
            <a:chOff x="411480" y="5654040"/>
            <a:chExt cx="868680" cy="19240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80" y="5657088"/>
              <a:ext cx="85343" cy="88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2" y="5657088"/>
              <a:ext cx="70103" cy="88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5654040"/>
              <a:ext cx="320039" cy="91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80" y="5657088"/>
              <a:ext cx="103631" cy="8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8" y="5654040"/>
              <a:ext cx="73152" cy="91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6" y="5654040"/>
              <a:ext cx="115824" cy="192023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7446264" y="2490203"/>
            <a:ext cx="2462530" cy="1137285"/>
          </a:xfrm>
          <a:custGeom>
            <a:avLst/>
            <a:gdLst/>
            <a:ahLst/>
            <a:cxnLst/>
            <a:rect l="l" t="t" r="r" b="b"/>
            <a:pathLst>
              <a:path w="2462529" h="1137285">
                <a:moveTo>
                  <a:pt x="0" y="1136662"/>
                </a:moveTo>
                <a:lnTo>
                  <a:pt x="2462276" y="1136662"/>
                </a:lnTo>
                <a:lnTo>
                  <a:pt x="2462276" y="0"/>
                </a:lnTo>
                <a:lnTo>
                  <a:pt x="0" y="0"/>
                </a:lnTo>
                <a:lnTo>
                  <a:pt x="0" y="1136662"/>
                </a:lnTo>
                <a:close/>
              </a:path>
            </a:pathLst>
          </a:custGeom>
          <a:ln w="12192">
            <a:solidFill>
              <a:srgbClr val="0CC2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32878" y="2586050"/>
            <a:ext cx="234315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"/>
                <a:cs typeface="Arial"/>
              </a:rPr>
              <a:t>Какими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инструментами?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24528" y="2490203"/>
            <a:ext cx="2447290" cy="1137285"/>
          </a:xfrm>
          <a:custGeom>
            <a:avLst/>
            <a:gdLst/>
            <a:ahLst/>
            <a:cxnLst/>
            <a:rect l="l" t="t" r="r" b="b"/>
            <a:pathLst>
              <a:path w="2447290" h="1137285">
                <a:moveTo>
                  <a:pt x="0" y="1136662"/>
                </a:moveTo>
                <a:lnTo>
                  <a:pt x="2447035" y="1136662"/>
                </a:lnTo>
                <a:lnTo>
                  <a:pt x="2447035" y="0"/>
                </a:lnTo>
                <a:lnTo>
                  <a:pt x="0" y="0"/>
                </a:lnTo>
                <a:lnTo>
                  <a:pt x="0" y="1136662"/>
                </a:lnTo>
                <a:close/>
              </a:path>
            </a:pathLst>
          </a:custGeom>
          <a:ln w="12191">
            <a:solidFill>
              <a:srgbClr val="0CC2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01058" y="2586050"/>
            <a:ext cx="72771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35" dirty="0">
                <a:latin typeface="Arial"/>
                <a:cs typeface="Arial"/>
              </a:rPr>
              <a:t>Куда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в</a:t>
            </a:r>
            <a:r>
              <a:rPr sz="1600" spc="-35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д</a:t>
            </a:r>
            <a:r>
              <a:rPr sz="1600" spc="-10" dirty="0">
                <a:latin typeface="Arial"/>
                <a:cs typeface="Arial"/>
              </a:rPr>
              <a:t>ё</a:t>
            </a:r>
            <a:r>
              <a:rPr sz="1600" spc="5" dirty="0">
                <a:latin typeface="Arial"/>
                <a:cs typeface="Arial"/>
              </a:rPr>
              <a:t>м?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2063" y="631647"/>
            <a:ext cx="562292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10" dirty="0">
                <a:latin typeface="Arial"/>
                <a:cs typeface="Arial"/>
              </a:rPr>
              <a:t>Разработка</a:t>
            </a:r>
            <a:r>
              <a:rPr sz="3350" spc="-85" dirty="0">
                <a:latin typeface="Arial"/>
                <a:cs typeface="Arial"/>
              </a:rPr>
              <a:t> </a:t>
            </a:r>
            <a:r>
              <a:rPr sz="3350" spc="-10" dirty="0">
                <a:latin typeface="Arial"/>
                <a:cs typeface="Arial"/>
              </a:rPr>
              <a:t>коммуникации</a:t>
            </a:r>
            <a:endParaRPr sz="3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8432" y="3105912"/>
            <a:ext cx="2463165" cy="2329180"/>
          </a:xfrm>
          <a:prstGeom prst="rect">
            <a:avLst/>
          </a:prstGeom>
          <a:solidFill>
            <a:srgbClr val="0CC2EC"/>
          </a:solidFill>
        </p:spPr>
        <p:txBody>
          <a:bodyPr vert="horz" wrap="square" lIns="0" tIns="63500" rIns="0" bIns="0" rtlCol="0">
            <a:spAutoFit/>
          </a:bodyPr>
          <a:lstStyle/>
          <a:p>
            <a:pPr marL="195580" marR="502284">
              <a:lnSpc>
                <a:spcPct val="150100"/>
              </a:lnSpc>
              <a:spcBef>
                <a:spcPts val="500"/>
              </a:spcBef>
            </a:pPr>
            <a:r>
              <a:rPr sz="1400" spc="-20" dirty="0">
                <a:solidFill>
                  <a:srgbClr val="011F30"/>
                </a:solidFill>
                <a:latin typeface="Arial"/>
                <a:cs typeface="Arial"/>
              </a:rPr>
              <a:t>Определение </a:t>
            </a:r>
            <a:r>
              <a:rPr sz="1400" spc="-15" dirty="0">
                <a:solidFill>
                  <a:srgbClr val="011F30"/>
                </a:solidFill>
                <a:latin typeface="Arial"/>
                <a:cs typeface="Arial"/>
              </a:rPr>
              <a:t> посадочных</a:t>
            </a:r>
            <a:r>
              <a:rPr sz="1400" spc="7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11F30"/>
                </a:solidFill>
                <a:latin typeface="Arial"/>
                <a:cs typeface="Arial"/>
              </a:rPr>
              <a:t>страниц </a:t>
            </a:r>
            <a:r>
              <a:rPr sz="1400" spc="-37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11F30"/>
                </a:solidFill>
                <a:latin typeface="Arial"/>
                <a:cs typeface="Arial"/>
              </a:rPr>
              <a:t>всей</a:t>
            </a:r>
            <a:r>
              <a:rPr sz="1400" spc="2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1F30"/>
                </a:solidFill>
                <a:latin typeface="Arial"/>
                <a:cs typeface="Arial"/>
              </a:rPr>
              <a:t>рекламной</a:t>
            </a:r>
            <a:endParaRPr sz="1400">
              <a:latin typeface="Arial"/>
              <a:cs typeface="Arial"/>
            </a:endParaRPr>
          </a:p>
          <a:p>
            <a:pPr marL="195580" marR="730885">
              <a:lnSpc>
                <a:spcPts val="2520"/>
              </a:lnSpc>
              <a:spcBef>
                <a:spcPts val="225"/>
              </a:spcBef>
            </a:pPr>
            <a:r>
              <a:rPr sz="1400" spc="-10" dirty="0">
                <a:solidFill>
                  <a:srgbClr val="011F30"/>
                </a:solidFill>
                <a:latin typeface="Arial"/>
                <a:cs typeface="Arial"/>
              </a:rPr>
              <a:t>кампании</a:t>
            </a:r>
            <a:r>
              <a:rPr sz="1400" spc="7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1F30"/>
                </a:solidFill>
                <a:latin typeface="Arial"/>
                <a:cs typeface="Arial"/>
              </a:rPr>
              <a:t>в </a:t>
            </a:r>
            <a:r>
              <a:rPr sz="140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11F30"/>
                </a:solidFill>
                <a:latin typeface="Arial"/>
                <a:cs typeface="Arial"/>
              </a:rPr>
              <a:t>зависимости</a:t>
            </a:r>
            <a:r>
              <a:rPr sz="1400" spc="-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11F30"/>
                </a:solidFill>
                <a:latin typeface="Arial"/>
                <a:cs typeface="Arial"/>
              </a:rPr>
              <a:t>от </a:t>
            </a:r>
            <a:r>
              <a:rPr sz="1400" spc="-2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11F30"/>
                </a:solidFill>
                <a:latin typeface="Arial"/>
                <a:cs typeface="Arial"/>
              </a:rPr>
              <a:t>аудитории</a:t>
            </a:r>
            <a:r>
              <a:rPr sz="1400" spc="7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1F30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11F30"/>
                </a:solidFill>
                <a:latin typeface="Arial"/>
                <a:cs typeface="Arial"/>
              </a:rPr>
              <a:t> задач</a:t>
            </a:r>
            <a:endParaRPr sz="14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620"/>
              </a:spcBef>
            </a:pPr>
            <a:r>
              <a:rPr sz="1400" spc="-10" dirty="0">
                <a:solidFill>
                  <a:srgbClr val="011F30"/>
                </a:solidFill>
                <a:latin typeface="Arial"/>
                <a:cs typeface="Arial"/>
              </a:rPr>
              <a:t>коммуникации.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6264" y="3172968"/>
            <a:ext cx="2463165" cy="1618615"/>
          </a:xfrm>
          <a:prstGeom prst="rect">
            <a:avLst/>
          </a:prstGeom>
          <a:solidFill>
            <a:srgbClr val="0CC2EC"/>
          </a:solidFill>
        </p:spPr>
        <p:txBody>
          <a:bodyPr vert="horz" wrap="square" lIns="0" tIns="137160" rIns="0" bIns="0" rtlCol="0">
            <a:spAutoFit/>
          </a:bodyPr>
          <a:lstStyle/>
          <a:p>
            <a:pPr marL="198120" marR="782320" algn="just">
              <a:lnSpc>
                <a:spcPct val="150100"/>
              </a:lnSpc>
              <a:spcBef>
                <a:spcPts val="1080"/>
              </a:spcBef>
            </a:pPr>
            <a:r>
              <a:rPr sz="1600" spc="-10" dirty="0">
                <a:solidFill>
                  <a:srgbClr val="011F30"/>
                </a:solidFill>
                <a:latin typeface="Arial"/>
                <a:cs typeface="Arial"/>
              </a:rPr>
              <a:t>Определение </a:t>
            </a:r>
            <a:r>
              <a:rPr sz="1600" spc="-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11F30"/>
                </a:solidFill>
                <a:latin typeface="Arial"/>
                <a:cs typeface="Arial"/>
              </a:rPr>
              <a:t>инструментов </a:t>
            </a:r>
            <a:r>
              <a:rPr sz="1600" spc="-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1F30"/>
                </a:solidFill>
                <a:latin typeface="Arial"/>
                <a:cs typeface="Arial"/>
              </a:rPr>
              <a:t>коммуникации </a:t>
            </a:r>
            <a:r>
              <a:rPr sz="1600" spc="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1F30"/>
                </a:solidFill>
                <a:latin typeface="Arial"/>
                <a:cs typeface="Arial"/>
              </a:rPr>
              <a:t>на</a:t>
            </a:r>
            <a:r>
              <a:rPr sz="1600" spc="-3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1F30"/>
                </a:solidFill>
                <a:latin typeface="Arial"/>
                <a:cs typeface="Arial"/>
              </a:rPr>
              <a:t>основе</a:t>
            </a:r>
            <a:r>
              <a:rPr sz="1600" spc="-7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11F30"/>
                </a:solidFill>
                <a:latin typeface="Arial"/>
                <a:cs typeface="Arial"/>
              </a:rPr>
              <a:t>CJM.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7552" y="2490203"/>
            <a:ext cx="2450465" cy="1137285"/>
          </a:xfrm>
          <a:custGeom>
            <a:avLst/>
            <a:gdLst/>
            <a:ahLst/>
            <a:cxnLst/>
            <a:rect l="l" t="t" r="r" b="b"/>
            <a:pathLst>
              <a:path w="2450465" h="1137285">
                <a:moveTo>
                  <a:pt x="0" y="1136662"/>
                </a:moveTo>
                <a:lnTo>
                  <a:pt x="2450084" y="1136662"/>
                </a:lnTo>
                <a:lnTo>
                  <a:pt x="2450084" y="0"/>
                </a:lnTo>
                <a:lnTo>
                  <a:pt x="0" y="0"/>
                </a:lnTo>
                <a:lnTo>
                  <a:pt x="0" y="1136662"/>
                </a:lnTo>
                <a:close/>
              </a:path>
            </a:pathLst>
          </a:custGeom>
          <a:ln w="12192">
            <a:solidFill>
              <a:srgbClr val="0CC2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4132" y="2586050"/>
            <a:ext cx="90741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"/>
                <a:cs typeface="Arial"/>
              </a:rPr>
              <a:t>Что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1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ор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м?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01367" y="1645920"/>
            <a:ext cx="779780" cy="676275"/>
            <a:chOff x="1801367" y="1645920"/>
            <a:chExt cx="779780" cy="676275"/>
          </a:xfrm>
        </p:grpSpPr>
        <p:sp>
          <p:nvSpPr>
            <p:cNvPr id="19" name="object 19"/>
            <p:cNvSpPr/>
            <p:nvPr/>
          </p:nvSpPr>
          <p:spPr>
            <a:xfrm>
              <a:off x="2343911" y="1944624"/>
              <a:ext cx="237490" cy="374650"/>
            </a:xfrm>
            <a:custGeom>
              <a:avLst/>
              <a:gdLst/>
              <a:ahLst/>
              <a:cxnLst/>
              <a:rect l="l" t="t" r="r" b="b"/>
              <a:pathLst>
                <a:path w="237489" h="374650">
                  <a:moveTo>
                    <a:pt x="121919" y="0"/>
                  </a:moveTo>
                  <a:lnTo>
                    <a:pt x="71119" y="11937"/>
                  </a:lnTo>
                  <a:lnTo>
                    <a:pt x="34798" y="49149"/>
                  </a:lnTo>
                  <a:lnTo>
                    <a:pt x="3429" y="109982"/>
                  </a:lnTo>
                  <a:lnTo>
                    <a:pt x="0" y="116967"/>
                  </a:lnTo>
                  <a:lnTo>
                    <a:pt x="34925" y="140208"/>
                  </a:lnTo>
                  <a:lnTo>
                    <a:pt x="43561" y="144525"/>
                  </a:lnTo>
                  <a:lnTo>
                    <a:pt x="50673" y="149860"/>
                  </a:lnTo>
                  <a:lnTo>
                    <a:pt x="56387" y="156972"/>
                  </a:lnTo>
                  <a:lnTo>
                    <a:pt x="60325" y="166497"/>
                  </a:lnTo>
                  <a:lnTo>
                    <a:pt x="66929" y="180594"/>
                  </a:lnTo>
                  <a:lnTo>
                    <a:pt x="77088" y="191515"/>
                  </a:lnTo>
                  <a:lnTo>
                    <a:pt x="90043" y="199771"/>
                  </a:lnTo>
                  <a:lnTo>
                    <a:pt x="104901" y="205867"/>
                  </a:lnTo>
                  <a:lnTo>
                    <a:pt x="94995" y="206248"/>
                  </a:lnTo>
                  <a:lnTo>
                    <a:pt x="41275" y="211962"/>
                  </a:lnTo>
                  <a:lnTo>
                    <a:pt x="8255" y="243712"/>
                  </a:lnTo>
                  <a:lnTo>
                    <a:pt x="2031" y="289179"/>
                  </a:lnTo>
                  <a:lnTo>
                    <a:pt x="2031" y="356488"/>
                  </a:lnTo>
                  <a:lnTo>
                    <a:pt x="119761" y="374650"/>
                  </a:lnTo>
                  <a:lnTo>
                    <a:pt x="218312" y="374650"/>
                  </a:lnTo>
                  <a:lnTo>
                    <a:pt x="237108" y="348107"/>
                  </a:lnTo>
                  <a:lnTo>
                    <a:pt x="185038" y="348107"/>
                  </a:lnTo>
                  <a:lnTo>
                    <a:pt x="185038" y="347725"/>
                  </a:lnTo>
                  <a:lnTo>
                    <a:pt x="28448" y="347725"/>
                  </a:lnTo>
                  <a:lnTo>
                    <a:pt x="28320" y="344170"/>
                  </a:lnTo>
                  <a:lnTo>
                    <a:pt x="27939" y="340868"/>
                  </a:lnTo>
                  <a:lnTo>
                    <a:pt x="27812" y="307467"/>
                  </a:lnTo>
                  <a:lnTo>
                    <a:pt x="31114" y="256412"/>
                  </a:lnTo>
                  <a:lnTo>
                    <a:pt x="68325" y="232537"/>
                  </a:lnTo>
                  <a:lnTo>
                    <a:pt x="222250" y="232029"/>
                  </a:lnTo>
                  <a:lnTo>
                    <a:pt x="217931" y="225551"/>
                  </a:lnTo>
                  <a:lnTo>
                    <a:pt x="196469" y="211709"/>
                  </a:lnTo>
                  <a:lnTo>
                    <a:pt x="168656" y="206629"/>
                  </a:lnTo>
                  <a:lnTo>
                    <a:pt x="135000" y="206501"/>
                  </a:lnTo>
                  <a:lnTo>
                    <a:pt x="148844" y="200406"/>
                  </a:lnTo>
                  <a:lnTo>
                    <a:pt x="161162" y="192659"/>
                  </a:lnTo>
                  <a:lnTo>
                    <a:pt x="170942" y="182499"/>
                  </a:lnTo>
                  <a:lnTo>
                    <a:pt x="172085" y="180212"/>
                  </a:lnTo>
                  <a:lnTo>
                    <a:pt x="117093" y="180212"/>
                  </a:lnTo>
                  <a:lnTo>
                    <a:pt x="104139" y="177292"/>
                  </a:lnTo>
                  <a:lnTo>
                    <a:pt x="80644" y="144525"/>
                  </a:lnTo>
                  <a:lnTo>
                    <a:pt x="80263" y="120650"/>
                  </a:lnTo>
                  <a:lnTo>
                    <a:pt x="54229" y="120650"/>
                  </a:lnTo>
                  <a:lnTo>
                    <a:pt x="32385" y="109982"/>
                  </a:lnTo>
                  <a:lnTo>
                    <a:pt x="42544" y="90550"/>
                  </a:lnTo>
                  <a:lnTo>
                    <a:pt x="52069" y="70865"/>
                  </a:lnTo>
                  <a:lnTo>
                    <a:pt x="63626" y="52705"/>
                  </a:lnTo>
                  <a:lnTo>
                    <a:pt x="80010" y="37719"/>
                  </a:lnTo>
                  <a:lnTo>
                    <a:pt x="106680" y="26924"/>
                  </a:lnTo>
                  <a:lnTo>
                    <a:pt x="186562" y="26924"/>
                  </a:lnTo>
                  <a:lnTo>
                    <a:pt x="172465" y="14605"/>
                  </a:lnTo>
                  <a:lnTo>
                    <a:pt x="149098" y="4063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0C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3545" y="2176653"/>
              <a:ext cx="117475" cy="11607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98141" y="2241549"/>
              <a:ext cx="26034" cy="50800"/>
            </a:xfrm>
            <a:custGeom>
              <a:avLst/>
              <a:gdLst/>
              <a:ahLst/>
              <a:cxnLst/>
              <a:rect l="l" t="t" r="r" b="b"/>
              <a:pathLst>
                <a:path w="26035" h="50800">
                  <a:moveTo>
                    <a:pt x="26035" y="50800"/>
                  </a:moveTo>
                  <a:lnTo>
                    <a:pt x="25908" y="13335"/>
                  </a:lnTo>
                  <a:lnTo>
                    <a:pt x="25781" y="6223"/>
                  </a:lnTo>
                  <a:lnTo>
                    <a:pt x="21463" y="508"/>
                  </a:lnTo>
                  <a:lnTo>
                    <a:pt x="5080" y="0"/>
                  </a:lnTo>
                  <a:lnTo>
                    <a:pt x="254" y="5969"/>
                  </a:lnTo>
                  <a:lnTo>
                    <a:pt x="127" y="8382"/>
                  </a:lnTo>
                  <a:lnTo>
                    <a:pt x="0" y="50800"/>
                  </a:lnTo>
                  <a:lnTo>
                    <a:pt x="26035" y="50800"/>
                  </a:lnTo>
                  <a:close/>
                </a:path>
              </a:pathLst>
            </a:custGeom>
            <a:solidFill>
              <a:srgbClr val="0C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8140" y="1971548"/>
              <a:ext cx="182498" cy="153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2639" y="1969008"/>
              <a:ext cx="234569" cy="3530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1494" y="1969008"/>
              <a:ext cx="234061" cy="35013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072639" y="1645920"/>
              <a:ext cx="191770" cy="283210"/>
            </a:xfrm>
            <a:custGeom>
              <a:avLst/>
              <a:gdLst/>
              <a:ahLst/>
              <a:cxnLst/>
              <a:rect l="l" t="t" r="r" b="b"/>
              <a:pathLst>
                <a:path w="191769" h="283210">
                  <a:moveTo>
                    <a:pt x="127889" y="0"/>
                  </a:moveTo>
                  <a:lnTo>
                    <a:pt x="78105" y="5968"/>
                  </a:lnTo>
                  <a:lnTo>
                    <a:pt x="36322" y="31114"/>
                  </a:lnTo>
                  <a:lnTo>
                    <a:pt x="8382" y="70358"/>
                  </a:lnTo>
                  <a:lnTo>
                    <a:pt x="0" y="118110"/>
                  </a:lnTo>
                  <a:lnTo>
                    <a:pt x="6350" y="152653"/>
                  </a:lnTo>
                  <a:lnTo>
                    <a:pt x="20701" y="181610"/>
                  </a:lnTo>
                  <a:lnTo>
                    <a:pt x="42926" y="205104"/>
                  </a:lnTo>
                  <a:lnTo>
                    <a:pt x="73406" y="223265"/>
                  </a:lnTo>
                  <a:lnTo>
                    <a:pt x="77343" y="225043"/>
                  </a:lnTo>
                  <a:lnTo>
                    <a:pt x="81026" y="228980"/>
                  </a:lnTo>
                  <a:lnTo>
                    <a:pt x="88518" y="243077"/>
                  </a:lnTo>
                  <a:lnTo>
                    <a:pt x="98933" y="263651"/>
                  </a:lnTo>
                  <a:lnTo>
                    <a:pt x="106934" y="278002"/>
                  </a:lnTo>
                  <a:lnTo>
                    <a:pt x="112649" y="282955"/>
                  </a:lnTo>
                  <a:lnTo>
                    <a:pt x="121285" y="282575"/>
                  </a:lnTo>
                  <a:lnTo>
                    <a:pt x="142875" y="249174"/>
                  </a:lnTo>
                  <a:lnTo>
                    <a:pt x="146431" y="241300"/>
                  </a:lnTo>
                  <a:lnTo>
                    <a:pt x="117093" y="241300"/>
                  </a:lnTo>
                  <a:lnTo>
                    <a:pt x="107568" y="223012"/>
                  </a:lnTo>
                  <a:lnTo>
                    <a:pt x="85090" y="199898"/>
                  </a:lnTo>
                  <a:lnTo>
                    <a:pt x="59436" y="185674"/>
                  </a:lnTo>
                  <a:lnTo>
                    <a:pt x="40259" y="164591"/>
                  </a:lnTo>
                  <a:lnTo>
                    <a:pt x="28702" y="138556"/>
                  </a:lnTo>
                  <a:lnTo>
                    <a:pt x="25908" y="109219"/>
                  </a:lnTo>
                  <a:lnTo>
                    <a:pt x="32385" y="81279"/>
                  </a:lnTo>
                  <a:lnTo>
                    <a:pt x="47243" y="57150"/>
                  </a:lnTo>
                  <a:lnTo>
                    <a:pt x="68961" y="38480"/>
                  </a:lnTo>
                  <a:lnTo>
                    <a:pt x="95885" y="27304"/>
                  </a:lnTo>
                  <a:lnTo>
                    <a:pt x="130048" y="25780"/>
                  </a:lnTo>
                  <a:lnTo>
                    <a:pt x="191516" y="25780"/>
                  </a:lnTo>
                  <a:lnTo>
                    <a:pt x="162560" y="8636"/>
                  </a:lnTo>
                  <a:lnTo>
                    <a:pt x="127889" y="0"/>
                  </a:lnTo>
                  <a:close/>
                </a:path>
              </a:pathLst>
            </a:custGeom>
            <a:solidFill>
              <a:srgbClr val="0C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733" y="1671701"/>
              <a:ext cx="117348" cy="21551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46959" y="1645920"/>
              <a:ext cx="187325" cy="283210"/>
            </a:xfrm>
            <a:custGeom>
              <a:avLst/>
              <a:gdLst/>
              <a:ahLst/>
              <a:cxnLst/>
              <a:rect l="l" t="t" r="r" b="b"/>
              <a:pathLst>
                <a:path w="187325" h="283210">
                  <a:moveTo>
                    <a:pt x="96900" y="0"/>
                  </a:moveTo>
                  <a:lnTo>
                    <a:pt x="58419" y="13588"/>
                  </a:lnTo>
                  <a:lnTo>
                    <a:pt x="27431" y="40639"/>
                  </a:lnTo>
                  <a:lnTo>
                    <a:pt x="6984" y="78612"/>
                  </a:lnTo>
                  <a:lnTo>
                    <a:pt x="0" y="124713"/>
                  </a:lnTo>
                  <a:lnTo>
                    <a:pt x="5714" y="154050"/>
                  </a:lnTo>
                  <a:lnTo>
                    <a:pt x="19176" y="180721"/>
                  </a:lnTo>
                  <a:lnTo>
                    <a:pt x="40766" y="203835"/>
                  </a:lnTo>
                  <a:lnTo>
                    <a:pt x="70612" y="222250"/>
                  </a:lnTo>
                  <a:lnTo>
                    <a:pt x="75310" y="224536"/>
                  </a:lnTo>
                  <a:lnTo>
                    <a:pt x="80009" y="228980"/>
                  </a:lnTo>
                  <a:lnTo>
                    <a:pt x="87883" y="243586"/>
                  </a:lnTo>
                  <a:lnTo>
                    <a:pt x="97916" y="263778"/>
                  </a:lnTo>
                  <a:lnTo>
                    <a:pt x="105663" y="277875"/>
                  </a:lnTo>
                  <a:lnTo>
                    <a:pt x="111378" y="282955"/>
                  </a:lnTo>
                  <a:lnTo>
                    <a:pt x="120014" y="282575"/>
                  </a:lnTo>
                  <a:lnTo>
                    <a:pt x="143382" y="244855"/>
                  </a:lnTo>
                  <a:lnTo>
                    <a:pt x="145033" y="241300"/>
                  </a:lnTo>
                  <a:lnTo>
                    <a:pt x="115696" y="241300"/>
                  </a:lnTo>
                  <a:lnTo>
                    <a:pt x="106425" y="223012"/>
                  </a:lnTo>
                  <a:lnTo>
                    <a:pt x="84327" y="199643"/>
                  </a:lnTo>
                  <a:lnTo>
                    <a:pt x="58927" y="185292"/>
                  </a:lnTo>
                  <a:lnTo>
                    <a:pt x="39877" y="164211"/>
                  </a:lnTo>
                  <a:lnTo>
                    <a:pt x="28193" y="138302"/>
                  </a:lnTo>
                  <a:lnTo>
                    <a:pt x="25400" y="109854"/>
                  </a:lnTo>
                  <a:lnTo>
                    <a:pt x="32003" y="81025"/>
                  </a:lnTo>
                  <a:lnTo>
                    <a:pt x="46608" y="56514"/>
                  </a:lnTo>
                  <a:lnTo>
                    <a:pt x="68071" y="37846"/>
                  </a:lnTo>
                  <a:lnTo>
                    <a:pt x="94868" y="26669"/>
                  </a:lnTo>
                  <a:lnTo>
                    <a:pt x="128777" y="25146"/>
                  </a:lnTo>
                  <a:lnTo>
                    <a:pt x="187197" y="25146"/>
                  </a:lnTo>
                  <a:lnTo>
                    <a:pt x="178815" y="17272"/>
                  </a:lnTo>
                  <a:lnTo>
                    <a:pt x="140334" y="1397"/>
                  </a:lnTo>
                  <a:lnTo>
                    <a:pt x="96900" y="0"/>
                  </a:lnTo>
                  <a:close/>
                </a:path>
              </a:pathLst>
            </a:custGeom>
            <a:solidFill>
              <a:srgbClr val="0C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2656" y="1671066"/>
              <a:ext cx="115824" cy="216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01368" y="1645919"/>
              <a:ext cx="231775" cy="283210"/>
            </a:xfrm>
            <a:custGeom>
              <a:avLst/>
              <a:gdLst/>
              <a:ahLst/>
              <a:cxnLst/>
              <a:rect l="l" t="t" r="r" b="b"/>
              <a:pathLst>
                <a:path w="231775" h="283210">
                  <a:moveTo>
                    <a:pt x="231394" y="126238"/>
                  </a:moveTo>
                  <a:lnTo>
                    <a:pt x="222250" y="75184"/>
                  </a:lnTo>
                  <a:lnTo>
                    <a:pt x="204978" y="47815"/>
                  </a:lnTo>
                  <a:lnTo>
                    <a:pt x="204978" y="129413"/>
                  </a:lnTo>
                  <a:lnTo>
                    <a:pt x="195707" y="158242"/>
                  </a:lnTo>
                  <a:lnTo>
                    <a:pt x="177546" y="182118"/>
                  </a:lnTo>
                  <a:lnTo>
                    <a:pt x="151511" y="198501"/>
                  </a:lnTo>
                  <a:lnTo>
                    <a:pt x="142113" y="203073"/>
                  </a:lnTo>
                  <a:lnTo>
                    <a:pt x="134620" y="208915"/>
                  </a:lnTo>
                  <a:lnTo>
                    <a:pt x="128778" y="216154"/>
                  </a:lnTo>
                  <a:lnTo>
                    <a:pt x="124333" y="225044"/>
                  </a:lnTo>
                  <a:lnTo>
                    <a:pt x="122301" y="230251"/>
                  </a:lnTo>
                  <a:lnTo>
                    <a:pt x="119126" y="235204"/>
                  </a:lnTo>
                  <a:lnTo>
                    <a:pt x="115697" y="241935"/>
                  </a:lnTo>
                  <a:lnTo>
                    <a:pt x="105918" y="222631"/>
                  </a:lnTo>
                  <a:lnTo>
                    <a:pt x="99695" y="208788"/>
                  </a:lnTo>
                  <a:lnTo>
                    <a:pt x="94234" y="204089"/>
                  </a:lnTo>
                  <a:lnTo>
                    <a:pt x="85725" y="201041"/>
                  </a:lnTo>
                  <a:lnTo>
                    <a:pt x="57658" y="185039"/>
                  </a:lnTo>
                  <a:lnTo>
                    <a:pt x="37465" y="161163"/>
                  </a:lnTo>
                  <a:lnTo>
                    <a:pt x="26670" y="132080"/>
                  </a:lnTo>
                  <a:lnTo>
                    <a:pt x="26797" y="100457"/>
                  </a:lnTo>
                  <a:lnTo>
                    <a:pt x="38227" y="69850"/>
                  </a:lnTo>
                  <a:lnTo>
                    <a:pt x="58801" y="46101"/>
                  </a:lnTo>
                  <a:lnTo>
                    <a:pt x="86360" y="30861"/>
                  </a:lnTo>
                  <a:lnTo>
                    <a:pt x="118745" y="26035"/>
                  </a:lnTo>
                  <a:lnTo>
                    <a:pt x="148463" y="32004"/>
                  </a:lnTo>
                  <a:lnTo>
                    <a:pt x="174117" y="47244"/>
                  </a:lnTo>
                  <a:lnTo>
                    <a:pt x="193421" y="69977"/>
                  </a:lnTo>
                  <a:lnTo>
                    <a:pt x="204216" y="98171"/>
                  </a:lnTo>
                  <a:lnTo>
                    <a:pt x="204978" y="129413"/>
                  </a:lnTo>
                  <a:lnTo>
                    <a:pt x="204978" y="47815"/>
                  </a:lnTo>
                  <a:lnTo>
                    <a:pt x="196850" y="34925"/>
                  </a:lnTo>
                  <a:lnTo>
                    <a:pt x="183896" y="26035"/>
                  </a:lnTo>
                  <a:lnTo>
                    <a:pt x="159385" y="8890"/>
                  </a:lnTo>
                  <a:lnTo>
                    <a:pt x="113792" y="0"/>
                  </a:lnTo>
                  <a:lnTo>
                    <a:pt x="45085" y="24384"/>
                  </a:lnTo>
                  <a:lnTo>
                    <a:pt x="4191" y="84709"/>
                  </a:lnTo>
                  <a:lnTo>
                    <a:pt x="0" y="122174"/>
                  </a:lnTo>
                  <a:lnTo>
                    <a:pt x="7493" y="158369"/>
                  </a:lnTo>
                  <a:lnTo>
                    <a:pt x="25781" y="189738"/>
                  </a:lnTo>
                  <a:lnTo>
                    <a:pt x="54229" y="213233"/>
                  </a:lnTo>
                  <a:lnTo>
                    <a:pt x="68580" y="222631"/>
                  </a:lnTo>
                  <a:lnTo>
                    <a:pt x="80010" y="233680"/>
                  </a:lnTo>
                  <a:lnTo>
                    <a:pt x="89027" y="246380"/>
                  </a:lnTo>
                  <a:lnTo>
                    <a:pt x="96266" y="260858"/>
                  </a:lnTo>
                  <a:lnTo>
                    <a:pt x="99441" y="269494"/>
                  </a:lnTo>
                  <a:lnTo>
                    <a:pt x="106045" y="276987"/>
                  </a:lnTo>
                  <a:lnTo>
                    <a:pt x="110998" y="283083"/>
                  </a:lnTo>
                  <a:lnTo>
                    <a:pt x="120015" y="283210"/>
                  </a:lnTo>
                  <a:lnTo>
                    <a:pt x="126111" y="277622"/>
                  </a:lnTo>
                  <a:lnTo>
                    <a:pt x="134112" y="263398"/>
                  </a:lnTo>
                  <a:lnTo>
                    <a:pt x="144907" y="241935"/>
                  </a:lnTo>
                  <a:lnTo>
                    <a:pt x="151511" y="229616"/>
                  </a:lnTo>
                  <a:lnTo>
                    <a:pt x="155829" y="225552"/>
                  </a:lnTo>
                  <a:lnTo>
                    <a:pt x="160401" y="223520"/>
                  </a:lnTo>
                  <a:lnTo>
                    <a:pt x="190373" y="204978"/>
                  </a:lnTo>
                  <a:lnTo>
                    <a:pt x="212090" y="181991"/>
                  </a:lnTo>
                  <a:lnTo>
                    <a:pt x="225679" y="155321"/>
                  </a:lnTo>
                  <a:lnTo>
                    <a:pt x="231394" y="126238"/>
                  </a:lnTo>
                  <a:close/>
                </a:path>
              </a:pathLst>
            </a:custGeom>
            <a:solidFill>
              <a:srgbClr val="0C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4455" y="1697736"/>
              <a:ext cx="131063" cy="1280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5727" y="1709928"/>
              <a:ext cx="134112" cy="12192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865375" y="1761744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505" y="0"/>
                  </a:lnTo>
                </a:path>
              </a:pathLst>
            </a:custGeom>
            <a:ln w="24384">
              <a:solidFill>
                <a:srgbClr val="0CC2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068823" y="1633728"/>
            <a:ext cx="755650" cy="640080"/>
            <a:chOff x="5068823" y="1633728"/>
            <a:chExt cx="755650" cy="640080"/>
          </a:xfrm>
        </p:grpSpPr>
        <p:sp>
          <p:nvSpPr>
            <p:cNvPr id="34" name="object 34"/>
            <p:cNvSpPr/>
            <p:nvPr/>
          </p:nvSpPr>
          <p:spPr>
            <a:xfrm>
              <a:off x="5157216" y="1729739"/>
              <a:ext cx="667385" cy="544195"/>
            </a:xfrm>
            <a:custGeom>
              <a:avLst/>
              <a:gdLst/>
              <a:ahLst/>
              <a:cxnLst/>
              <a:rect l="l" t="t" r="r" b="b"/>
              <a:pathLst>
                <a:path w="667385" h="544194">
                  <a:moveTo>
                    <a:pt x="667131" y="256794"/>
                  </a:moveTo>
                  <a:lnTo>
                    <a:pt x="666369" y="252984"/>
                  </a:lnTo>
                  <a:lnTo>
                    <a:pt x="665353" y="250444"/>
                  </a:lnTo>
                  <a:lnTo>
                    <a:pt x="664845" y="246634"/>
                  </a:lnTo>
                  <a:lnTo>
                    <a:pt x="651002" y="193294"/>
                  </a:lnTo>
                  <a:lnTo>
                    <a:pt x="623443" y="146177"/>
                  </a:lnTo>
                  <a:lnTo>
                    <a:pt x="582676" y="95377"/>
                  </a:lnTo>
                  <a:lnTo>
                    <a:pt x="561848" y="71247"/>
                  </a:lnTo>
                  <a:lnTo>
                    <a:pt x="530479" y="33020"/>
                  </a:lnTo>
                  <a:lnTo>
                    <a:pt x="519938" y="19050"/>
                  </a:lnTo>
                  <a:lnTo>
                    <a:pt x="504063" y="0"/>
                  </a:lnTo>
                  <a:lnTo>
                    <a:pt x="446278" y="0"/>
                  </a:lnTo>
                  <a:lnTo>
                    <a:pt x="452755" y="2540"/>
                  </a:lnTo>
                  <a:lnTo>
                    <a:pt x="458978" y="6350"/>
                  </a:lnTo>
                  <a:lnTo>
                    <a:pt x="492125" y="42037"/>
                  </a:lnTo>
                  <a:lnTo>
                    <a:pt x="503047" y="56007"/>
                  </a:lnTo>
                  <a:lnTo>
                    <a:pt x="513969" y="68707"/>
                  </a:lnTo>
                  <a:lnTo>
                    <a:pt x="534670" y="94107"/>
                  </a:lnTo>
                  <a:lnTo>
                    <a:pt x="555498" y="118237"/>
                  </a:lnTo>
                  <a:lnTo>
                    <a:pt x="575945" y="142367"/>
                  </a:lnTo>
                  <a:lnTo>
                    <a:pt x="595630" y="167767"/>
                  </a:lnTo>
                  <a:lnTo>
                    <a:pt x="619252" y="208534"/>
                  </a:lnTo>
                  <a:lnTo>
                    <a:pt x="631317" y="251714"/>
                  </a:lnTo>
                  <a:lnTo>
                    <a:pt x="631952" y="296164"/>
                  </a:lnTo>
                  <a:lnTo>
                    <a:pt x="621284" y="342011"/>
                  </a:lnTo>
                  <a:lnTo>
                    <a:pt x="603758" y="377571"/>
                  </a:lnTo>
                  <a:lnTo>
                    <a:pt x="578993" y="408051"/>
                  </a:lnTo>
                  <a:lnTo>
                    <a:pt x="567055" y="420751"/>
                  </a:lnTo>
                  <a:lnTo>
                    <a:pt x="524383" y="467741"/>
                  </a:lnTo>
                  <a:lnTo>
                    <a:pt x="480568" y="495808"/>
                  </a:lnTo>
                  <a:lnTo>
                    <a:pt x="440436" y="507238"/>
                  </a:lnTo>
                  <a:lnTo>
                    <a:pt x="418973" y="508508"/>
                  </a:lnTo>
                  <a:lnTo>
                    <a:pt x="107823" y="508508"/>
                  </a:lnTo>
                  <a:lnTo>
                    <a:pt x="94361" y="505968"/>
                  </a:lnTo>
                  <a:lnTo>
                    <a:pt x="86106" y="499618"/>
                  </a:lnTo>
                  <a:lnTo>
                    <a:pt x="82804" y="489458"/>
                  </a:lnTo>
                  <a:lnTo>
                    <a:pt x="83820" y="478028"/>
                  </a:lnTo>
                  <a:lnTo>
                    <a:pt x="106807" y="447421"/>
                  </a:lnTo>
                  <a:lnTo>
                    <a:pt x="280670" y="415671"/>
                  </a:lnTo>
                  <a:lnTo>
                    <a:pt x="295021" y="410591"/>
                  </a:lnTo>
                  <a:lnTo>
                    <a:pt x="302260" y="405511"/>
                  </a:lnTo>
                  <a:lnTo>
                    <a:pt x="305816" y="397891"/>
                  </a:lnTo>
                  <a:lnTo>
                    <a:pt x="305308" y="389001"/>
                  </a:lnTo>
                  <a:lnTo>
                    <a:pt x="300736" y="381381"/>
                  </a:lnTo>
                  <a:lnTo>
                    <a:pt x="292608" y="371221"/>
                  </a:lnTo>
                  <a:lnTo>
                    <a:pt x="276098" y="353441"/>
                  </a:lnTo>
                  <a:lnTo>
                    <a:pt x="267716" y="343281"/>
                  </a:lnTo>
                  <a:lnTo>
                    <a:pt x="249555" y="324104"/>
                  </a:lnTo>
                  <a:lnTo>
                    <a:pt x="213106" y="284734"/>
                  </a:lnTo>
                  <a:lnTo>
                    <a:pt x="194818" y="264414"/>
                  </a:lnTo>
                  <a:lnTo>
                    <a:pt x="154686" y="221234"/>
                  </a:lnTo>
                  <a:lnTo>
                    <a:pt x="134620" y="198374"/>
                  </a:lnTo>
                  <a:lnTo>
                    <a:pt x="114681" y="176657"/>
                  </a:lnTo>
                  <a:lnTo>
                    <a:pt x="96647" y="156337"/>
                  </a:lnTo>
                  <a:lnTo>
                    <a:pt x="78740" y="137287"/>
                  </a:lnTo>
                  <a:lnTo>
                    <a:pt x="42926" y="96647"/>
                  </a:lnTo>
                  <a:lnTo>
                    <a:pt x="37338" y="87757"/>
                  </a:lnTo>
                  <a:lnTo>
                    <a:pt x="34544" y="77597"/>
                  </a:lnTo>
                  <a:lnTo>
                    <a:pt x="34544" y="66167"/>
                  </a:lnTo>
                  <a:lnTo>
                    <a:pt x="37592" y="56007"/>
                  </a:lnTo>
                  <a:lnTo>
                    <a:pt x="43307" y="48387"/>
                  </a:lnTo>
                  <a:lnTo>
                    <a:pt x="51181" y="42037"/>
                  </a:lnTo>
                  <a:lnTo>
                    <a:pt x="59944" y="38227"/>
                  </a:lnTo>
                  <a:lnTo>
                    <a:pt x="125222" y="38227"/>
                  </a:lnTo>
                  <a:lnTo>
                    <a:pt x="110236" y="20320"/>
                  </a:lnTo>
                  <a:lnTo>
                    <a:pt x="86868" y="5080"/>
                  </a:lnTo>
                  <a:lnTo>
                    <a:pt x="57150" y="1270"/>
                  </a:lnTo>
                  <a:lnTo>
                    <a:pt x="28194" y="12700"/>
                  </a:lnTo>
                  <a:lnTo>
                    <a:pt x="6731" y="40767"/>
                  </a:lnTo>
                  <a:lnTo>
                    <a:pt x="0" y="67437"/>
                  </a:lnTo>
                  <a:lnTo>
                    <a:pt x="1905" y="91567"/>
                  </a:lnTo>
                  <a:lnTo>
                    <a:pt x="11557" y="113157"/>
                  </a:lnTo>
                  <a:lnTo>
                    <a:pt x="27813" y="134747"/>
                  </a:lnTo>
                  <a:lnTo>
                    <a:pt x="42291" y="149987"/>
                  </a:lnTo>
                  <a:lnTo>
                    <a:pt x="56642" y="166497"/>
                  </a:lnTo>
                  <a:lnTo>
                    <a:pt x="85217" y="197104"/>
                  </a:lnTo>
                  <a:lnTo>
                    <a:pt x="136652" y="254254"/>
                  </a:lnTo>
                  <a:lnTo>
                    <a:pt x="201168" y="324104"/>
                  </a:lnTo>
                  <a:lnTo>
                    <a:pt x="227330" y="353441"/>
                  </a:lnTo>
                  <a:lnTo>
                    <a:pt x="240284" y="367411"/>
                  </a:lnTo>
                  <a:lnTo>
                    <a:pt x="244094" y="371221"/>
                  </a:lnTo>
                  <a:lnTo>
                    <a:pt x="247269" y="376301"/>
                  </a:lnTo>
                  <a:lnTo>
                    <a:pt x="250825" y="380111"/>
                  </a:lnTo>
                  <a:lnTo>
                    <a:pt x="197485" y="391541"/>
                  </a:lnTo>
                  <a:lnTo>
                    <a:pt x="179959" y="394081"/>
                  </a:lnTo>
                  <a:lnTo>
                    <a:pt x="165354" y="397891"/>
                  </a:lnTo>
                  <a:lnTo>
                    <a:pt x="150876" y="400431"/>
                  </a:lnTo>
                  <a:lnTo>
                    <a:pt x="136271" y="401701"/>
                  </a:lnTo>
                  <a:lnTo>
                    <a:pt x="121666" y="404241"/>
                  </a:lnTo>
                  <a:lnTo>
                    <a:pt x="73914" y="427101"/>
                  </a:lnTo>
                  <a:lnTo>
                    <a:pt x="49784" y="472948"/>
                  </a:lnTo>
                  <a:lnTo>
                    <a:pt x="49530" y="499618"/>
                  </a:lnTo>
                  <a:lnTo>
                    <a:pt x="58928" y="522478"/>
                  </a:lnTo>
                  <a:lnTo>
                    <a:pt x="76962" y="538988"/>
                  </a:lnTo>
                  <a:lnTo>
                    <a:pt x="102616" y="544068"/>
                  </a:lnTo>
                  <a:lnTo>
                    <a:pt x="423672" y="544068"/>
                  </a:lnTo>
                  <a:lnTo>
                    <a:pt x="480187" y="536448"/>
                  </a:lnTo>
                  <a:lnTo>
                    <a:pt x="530860" y="509778"/>
                  </a:lnTo>
                  <a:lnTo>
                    <a:pt x="532003" y="508508"/>
                  </a:lnTo>
                  <a:lnTo>
                    <a:pt x="533273" y="507238"/>
                  </a:lnTo>
                  <a:lnTo>
                    <a:pt x="535940" y="505968"/>
                  </a:lnTo>
                  <a:lnTo>
                    <a:pt x="537972" y="504698"/>
                  </a:lnTo>
                  <a:lnTo>
                    <a:pt x="576834" y="462661"/>
                  </a:lnTo>
                  <a:lnTo>
                    <a:pt x="596138" y="442341"/>
                  </a:lnTo>
                  <a:lnTo>
                    <a:pt x="615061" y="420751"/>
                  </a:lnTo>
                  <a:lnTo>
                    <a:pt x="639699" y="386461"/>
                  </a:lnTo>
                  <a:lnTo>
                    <a:pt x="655828" y="348361"/>
                  </a:lnTo>
                  <a:lnTo>
                    <a:pt x="667131" y="298704"/>
                  </a:lnTo>
                  <a:lnTo>
                    <a:pt x="667131" y="256794"/>
                  </a:lnTo>
                  <a:close/>
                </a:path>
              </a:pathLst>
            </a:custGeom>
            <a:solidFill>
              <a:srgbClr val="0C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5033" y="1691640"/>
              <a:ext cx="436244" cy="2834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68823" y="1633728"/>
              <a:ext cx="250825" cy="326390"/>
            </a:xfrm>
            <a:custGeom>
              <a:avLst/>
              <a:gdLst/>
              <a:ahLst/>
              <a:cxnLst/>
              <a:rect l="l" t="t" r="r" b="b"/>
              <a:pathLst>
                <a:path w="250825" h="326389">
                  <a:moveTo>
                    <a:pt x="159003" y="0"/>
                  </a:moveTo>
                  <a:lnTo>
                    <a:pt x="109600" y="8254"/>
                  </a:lnTo>
                  <a:lnTo>
                    <a:pt x="73151" y="26669"/>
                  </a:lnTo>
                  <a:lnTo>
                    <a:pt x="42799" y="53593"/>
                  </a:lnTo>
                  <a:lnTo>
                    <a:pt x="11175" y="108330"/>
                  </a:lnTo>
                  <a:lnTo>
                    <a:pt x="0" y="175259"/>
                  </a:lnTo>
                  <a:lnTo>
                    <a:pt x="2539" y="192404"/>
                  </a:lnTo>
                  <a:lnTo>
                    <a:pt x="12953" y="235838"/>
                  </a:lnTo>
                  <a:lnTo>
                    <a:pt x="34798" y="275208"/>
                  </a:lnTo>
                  <a:lnTo>
                    <a:pt x="69087" y="307975"/>
                  </a:lnTo>
                  <a:lnTo>
                    <a:pt x="96900" y="326008"/>
                  </a:lnTo>
                  <a:lnTo>
                    <a:pt x="104775" y="324611"/>
                  </a:lnTo>
                  <a:lnTo>
                    <a:pt x="101346" y="285750"/>
                  </a:lnTo>
                  <a:lnTo>
                    <a:pt x="85598" y="276225"/>
                  </a:lnTo>
                  <a:lnTo>
                    <a:pt x="51562" y="235203"/>
                  </a:lnTo>
                  <a:lnTo>
                    <a:pt x="34416" y="172338"/>
                  </a:lnTo>
                  <a:lnTo>
                    <a:pt x="37464" y="140461"/>
                  </a:lnTo>
                  <a:lnTo>
                    <a:pt x="59816" y="88137"/>
                  </a:lnTo>
                  <a:lnTo>
                    <a:pt x="92455" y="56514"/>
                  </a:lnTo>
                  <a:lnTo>
                    <a:pt x="141986" y="38353"/>
                  </a:lnTo>
                  <a:lnTo>
                    <a:pt x="250316" y="38353"/>
                  </a:lnTo>
                  <a:lnTo>
                    <a:pt x="245745" y="33527"/>
                  </a:lnTo>
                  <a:lnTo>
                    <a:pt x="224536" y="18922"/>
                  </a:lnTo>
                  <a:lnTo>
                    <a:pt x="201040" y="8635"/>
                  </a:lnTo>
                  <a:lnTo>
                    <a:pt x="175513" y="1904"/>
                  </a:lnTo>
                  <a:lnTo>
                    <a:pt x="159003" y="0"/>
                  </a:lnTo>
                  <a:close/>
                </a:path>
              </a:pathLst>
            </a:custGeom>
            <a:solidFill>
              <a:srgbClr val="0C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0809" y="1672082"/>
              <a:ext cx="153162" cy="88646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1627632"/>
            <a:ext cx="743711" cy="743712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40" name="object 40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81455" y="3105912"/>
            <a:ext cx="2463165" cy="1457325"/>
          </a:xfrm>
          <a:prstGeom prst="rect">
            <a:avLst/>
          </a:prstGeom>
          <a:solidFill>
            <a:srgbClr val="0CC2EC"/>
          </a:solidFill>
        </p:spPr>
        <p:txBody>
          <a:bodyPr vert="horz" wrap="square" lIns="0" tIns="70485" rIns="0" bIns="0" rtlCol="0">
            <a:spAutoFit/>
          </a:bodyPr>
          <a:lstStyle/>
          <a:p>
            <a:pPr marL="195580" marR="587375">
              <a:lnSpc>
                <a:spcPct val="150100"/>
              </a:lnSpc>
              <a:spcBef>
                <a:spcPts val="555"/>
              </a:spcBef>
            </a:pPr>
            <a:r>
              <a:rPr sz="1200" spc="-10" dirty="0">
                <a:solidFill>
                  <a:srgbClr val="011F30"/>
                </a:solidFill>
                <a:latin typeface="Arial"/>
                <a:cs typeface="Arial"/>
              </a:rPr>
              <a:t>Разработка</a:t>
            </a:r>
            <a:r>
              <a:rPr sz="120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11F30"/>
                </a:solidFill>
                <a:latin typeface="Arial"/>
                <a:cs typeface="Arial"/>
              </a:rPr>
              <a:t>креативной </a:t>
            </a:r>
            <a:r>
              <a:rPr sz="1200" spc="-31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11F30"/>
                </a:solidFill>
                <a:latin typeface="Arial"/>
                <a:cs typeface="Arial"/>
              </a:rPr>
              <a:t>концепции рекламной </a:t>
            </a:r>
            <a:r>
              <a:rPr sz="1200" spc="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11F30"/>
                </a:solidFill>
                <a:latin typeface="Arial"/>
                <a:cs typeface="Arial"/>
              </a:rPr>
              <a:t>кампании: </a:t>
            </a:r>
            <a:r>
              <a:rPr sz="1200" spc="-5" dirty="0">
                <a:solidFill>
                  <a:srgbClr val="011F30"/>
                </a:solidFill>
                <a:latin typeface="Arial"/>
                <a:cs typeface="Arial"/>
              </a:rPr>
              <a:t>ключевого </a:t>
            </a:r>
            <a:r>
              <a:rPr sz="1200" dirty="0">
                <a:solidFill>
                  <a:srgbClr val="011F30"/>
                </a:solidFill>
                <a:latin typeface="Arial"/>
                <a:cs typeface="Arial"/>
              </a:rPr>
              <a:t> сообщения, </a:t>
            </a:r>
            <a:r>
              <a:rPr sz="1200" spc="-5" dirty="0">
                <a:solidFill>
                  <a:srgbClr val="011F30"/>
                </a:solidFill>
                <a:latin typeface="Arial"/>
                <a:cs typeface="Arial"/>
              </a:rPr>
              <a:t>визуалов, </a:t>
            </a:r>
            <a:r>
              <a:rPr sz="120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11F30"/>
                </a:solidFill>
                <a:latin typeface="Arial"/>
                <a:cs typeface="Arial"/>
              </a:rPr>
              <a:t>сценариев</a:t>
            </a:r>
            <a:r>
              <a:rPr sz="1200" spc="10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11F30"/>
                </a:solidFill>
                <a:latin typeface="Arial"/>
                <a:cs typeface="Arial"/>
              </a:rPr>
              <a:t>и</a:t>
            </a:r>
            <a:r>
              <a:rPr sz="1200" spc="-25" dirty="0">
                <a:solidFill>
                  <a:srgbClr val="011F3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11F30"/>
                </a:solidFill>
                <a:latin typeface="Arial"/>
                <a:cs typeface="Arial"/>
              </a:rPr>
              <a:t>т.п.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0"/>
            <a:ext cx="10591800" cy="6120765"/>
            <a:chOff x="204215" y="0"/>
            <a:chExt cx="10591800" cy="6120765"/>
          </a:xfrm>
        </p:grpSpPr>
        <p:sp>
          <p:nvSpPr>
            <p:cNvPr id="3" name="object 3"/>
            <p:cNvSpPr/>
            <p:nvPr/>
          </p:nvSpPr>
          <p:spPr>
            <a:xfrm>
              <a:off x="216407" y="5443728"/>
              <a:ext cx="10363200" cy="588645"/>
            </a:xfrm>
            <a:custGeom>
              <a:avLst/>
              <a:gdLst/>
              <a:ahLst/>
              <a:cxnLst/>
              <a:rect l="l" t="t" r="r" b="b"/>
              <a:pathLst>
                <a:path w="10363200" h="588645">
                  <a:moveTo>
                    <a:pt x="103632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363200" y="588263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443728"/>
              <a:ext cx="10363200" cy="588645"/>
            </a:xfrm>
            <a:custGeom>
              <a:avLst/>
              <a:gdLst/>
              <a:ahLst/>
              <a:cxnLst/>
              <a:rect l="l" t="t" r="r" b="b"/>
              <a:pathLst>
                <a:path w="10363200" h="588645">
                  <a:moveTo>
                    <a:pt x="0" y="588263"/>
                  </a:moveTo>
                  <a:lnTo>
                    <a:pt x="10363200" y="588263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6704" y="0"/>
              <a:ext cx="3639311" cy="61203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3936" y="779729"/>
            <a:ext cx="37509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Arial"/>
                <a:cs typeface="Arial"/>
              </a:rPr>
              <a:t>Стратегия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тактика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5518" y="1528064"/>
            <a:ext cx="446341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040" algn="just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Arial"/>
                <a:cs typeface="Arial"/>
              </a:rPr>
              <a:t>Стратегия </a:t>
            </a:r>
            <a:r>
              <a:rPr sz="1600" dirty="0">
                <a:latin typeface="Arial"/>
                <a:cs typeface="Arial"/>
              </a:rPr>
              <a:t>– </a:t>
            </a:r>
            <a:r>
              <a:rPr sz="1600" spc="-15" dirty="0">
                <a:latin typeface="Arial"/>
                <a:cs typeface="Arial"/>
              </a:rPr>
              <a:t>это </a:t>
            </a:r>
            <a:r>
              <a:rPr sz="1600" spc="-5" dirty="0">
                <a:latin typeface="Arial"/>
                <a:cs typeface="Arial"/>
              </a:rPr>
              <a:t>общий </a:t>
            </a:r>
            <a:r>
              <a:rPr sz="1600" dirty="0">
                <a:latin typeface="Arial"/>
                <a:cs typeface="Arial"/>
              </a:rPr>
              <a:t>не </a:t>
            </a:r>
            <a:r>
              <a:rPr sz="1600" spc="-10" dirty="0">
                <a:latin typeface="Arial"/>
                <a:cs typeface="Arial"/>
              </a:rPr>
              <a:t>детализированный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план </a:t>
            </a:r>
            <a:r>
              <a:rPr sz="1600" dirty="0">
                <a:latin typeface="Arial"/>
                <a:cs typeface="Arial"/>
              </a:rPr>
              <a:t>действий по достижению </a:t>
            </a:r>
            <a:r>
              <a:rPr sz="1600" spc="-15" dirty="0">
                <a:latin typeface="Arial"/>
                <a:cs typeface="Arial"/>
              </a:rPr>
              <a:t>определённого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результата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</a:t>
            </a:r>
            <a:r>
              <a:rPr sz="1600" spc="-5" dirty="0">
                <a:latin typeface="Arial"/>
                <a:cs typeface="Arial"/>
              </a:rPr>
              <a:t> минимальными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затратами.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Тактика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–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это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набор </a:t>
            </a:r>
            <a:r>
              <a:rPr sz="1600" dirty="0">
                <a:latin typeface="Arial"/>
                <a:cs typeface="Arial"/>
              </a:rPr>
              <a:t>действия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5" dirty="0">
                <a:latin typeface="Arial"/>
                <a:cs typeface="Arial"/>
              </a:rPr>
              <a:t> реализации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стратегии.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347" y="3659200"/>
            <a:ext cx="4525010" cy="1490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Например,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завоевания</a:t>
            </a:r>
            <a:r>
              <a:rPr sz="1600" spc="-10" dirty="0">
                <a:latin typeface="Arial"/>
                <a:cs typeface="Arial"/>
              </a:rPr>
              <a:t> определенной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доли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рынка </a:t>
            </a:r>
            <a:r>
              <a:rPr sz="1600" spc="-20" dirty="0">
                <a:latin typeface="Arial"/>
                <a:cs typeface="Arial"/>
              </a:rPr>
              <a:t>необходимо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создать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бренд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(стратегия).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939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Для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этого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можно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использовать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такие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средства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 </a:t>
            </a:r>
            <a:r>
              <a:rPr sz="1600" spc="-5" dirty="0">
                <a:latin typeface="Arial"/>
                <a:cs typeface="Arial"/>
              </a:rPr>
              <a:t>продвижения бренда, </a:t>
            </a:r>
            <a:r>
              <a:rPr sz="1600" spc="5" dirty="0">
                <a:latin typeface="Arial"/>
                <a:cs typeface="Arial"/>
              </a:rPr>
              <a:t>как </a:t>
            </a:r>
            <a:r>
              <a:rPr sz="1600" dirty="0">
                <a:latin typeface="Arial"/>
                <a:cs typeface="Arial"/>
              </a:rPr>
              <a:t>реклама с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привлечением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знаменитости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(тактика).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60" y="753567"/>
            <a:ext cx="476694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45" dirty="0">
                <a:latin typeface="Arial"/>
                <a:cs typeface="Arial"/>
              </a:rPr>
              <a:t>Креативная</a:t>
            </a:r>
            <a:r>
              <a:rPr sz="3350" spc="-65" dirty="0">
                <a:latin typeface="Arial"/>
                <a:cs typeface="Arial"/>
              </a:rPr>
              <a:t> </a:t>
            </a:r>
            <a:r>
              <a:rPr sz="3350" spc="-45" dirty="0">
                <a:latin typeface="Arial"/>
                <a:cs typeface="Arial"/>
              </a:rPr>
              <a:t>концепция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012" y="1643253"/>
            <a:ext cx="9274175" cy="38246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Arial"/>
                <a:cs typeface="Arial"/>
              </a:rPr>
              <a:t>Оригинальная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идея,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разработанная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целью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обратить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внимание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на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продукт/услугу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бренда,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выделить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его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конкурентные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преимущества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уникальность</a:t>
            </a:r>
            <a:endParaRPr sz="2000">
              <a:latin typeface="Arial"/>
              <a:cs typeface="Arial"/>
            </a:endParaRPr>
          </a:p>
          <a:p>
            <a:pPr marL="30480" marR="5080">
              <a:lnSpc>
                <a:spcPct val="100000"/>
              </a:lnSpc>
              <a:spcBef>
                <a:spcPts val="1110"/>
              </a:spcBef>
            </a:pPr>
            <a:r>
              <a:rPr sz="2000" b="1" spc="-5" dirty="0">
                <a:solidFill>
                  <a:srgbClr val="4F81BC"/>
                </a:solidFill>
                <a:latin typeface="Arial"/>
                <a:cs typeface="Arial"/>
              </a:rPr>
              <a:t>Инсайт</a:t>
            </a:r>
            <a:r>
              <a:rPr sz="2000" b="1" spc="2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—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весомое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открытие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области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потребительской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мотивации,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часто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не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осознаваемой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даже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самим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потребителем.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Почему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люди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думают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 </a:t>
            </a:r>
            <a:r>
              <a:rPr sz="2000" spc="-40" dirty="0">
                <a:latin typeface="Arial"/>
                <a:cs typeface="Arial"/>
              </a:rPr>
              <a:t>ведут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себя 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таким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образом.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2000" b="1" spc="-20" dirty="0">
                <a:solidFill>
                  <a:srgbClr val="4F81BC"/>
                </a:solidFill>
                <a:latin typeface="Arial"/>
                <a:cs typeface="Arial"/>
              </a:rPr>
              <a:t>Большая</a:t>
            </a:r>
            <a:r>
              <a:rPr sz="2000" b="1" spc="2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F81BC"/>
                </a:solidFill>
                <a:latin typeface="Arial"/>
                <a:cs typeface="Arial"/>
              </a:rPr>
              <a:t>идея</a:t>
            </a:r>
            <a:r>
              <a:rPr sz="2000" b="1" spc="2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—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точная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объемная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мысль,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которая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лежит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основе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всей</a:t>
            </a:r>
            <a:endParaRPr sz="20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рекламной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кампании.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2000" b="1" spc="-10" dirty="0">
                <a:solidFill>
                  <a:srgbClr val="4F81BC"/>
                </a:solidFill>
                <a:latin typeface="Arial"/>
                <a:cs typeface="Arial"/>
              </a:rPr>
              <a:t>Креативная</a:t>
            </a:r>
            <a:r>
              <a:rPr sz="2000" b="1" spc="6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4F81BC"/>
                </a:solidFill>
                <a:latin typeface="Arial"/>
                <a:cs typeface="Arial"/>
              </a:rPr>
              <a:t>стратегия</a:t>
            </a:r>
            <a:r>
              <a:rPr sz="2000" b="1" spc="5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—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план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реализации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большой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идеи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разных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каналах</a:t>
            </a:r>
            <a:endParaRPr sz="20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коммуникации.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60" y="753567"/>
            <a:ext cx="8694420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40" dirty="0">
                <a:latin typeface="Arial"/>
                <a:cs typeface="Arial"/>
              </a:rPr>
              <a:t>Этапы</a:t>
            </a:r>
            <a:r>
              <a:rPr sz="3350" spc="-70" dirty="0">
                <a:latin typeface="Arial"/>
                <a:cs typeface="Arial"/>
              </a:rPr>
              <a:t> </a:t>
            </a:r>
            <a:r>
              <a:rPr sz="3350" spc="-45" dirty="0">
                <a:latin typeface="Arial"/>
                <a:cs typeface="Arial"/>
              </a:rPr>
              <a:t>разработки</a:t>
            </a:r>
            <a:r>
              <a:rPr sz="3350" spc="-100" dirty="0">
                <a:latin typeface="Arial"/>
                <a:cs typeface="Arial"/>
              </a:rPr>
              <a:t> </a:t>
            </a:r>
            <a:r>
              <a:rPr sz="3350" spc="-40" dirty="0">
                <a:latin typeface="Arial"/>
                <a:cs typeface="Arial"/>
              </a:rPr>
              <a:t>креативной</a:t>
            </a:r>
            <a:r>
              <a:rPr sz="3350" spc="-55" dirty="0">
                <a:latin typeface="Arial"/>
                <a:cs typeface="Arial"/>
              </a:rPr>
              <a:t> </a:t>
            </a:r>
            <a:r>
              <a:rPr sz="3350" spc="-45" dirty="0">
                <a:latin typeface="Arial"/>
                <a:cs typeface="Arial"/>
              </a:rPr>
              <a:t>концепции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dirty="0"/>
              <a:t>1.	</a:t>
            </a:r>
            <a:r>
              <a:rPr spc="-15" dirty="0"/>
              <a:t>Аналитика</a:t>
            </a:r>
            <a:r>
              <a:rPr spc="6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15" dirty="0"/>
              <a:t>стратегия</a:t>
            </a: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обработка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клиентского</a:t>
            </a:r>
            <a:r>
              <a:rPr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брифа</a:t>
            </a: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анализ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конкурентной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среды</a:t>
            </a: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составление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портретов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потребителя</a:t>
            </a: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har char="—"/>
              <a:tabLst>
                <a:tab pos="30543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выявление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инсайта</a:t>
            </a: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формирование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креативного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брифа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/>
              <a:t>2.</a:t>
            </a:r>
            <a:r>
              <a:rPr spc="-40" dirty="0"/>
              <a:t> </a:t>
            </a:r>
            <a:r>
              <a:rPr spc="-5" dirty="0"/>
              <a:t>Создание</a:t>
            </a:r>
            <a:r>
              <a:rPr spc="-15" dirty="0"/>
              <a:t> </a:t>
            </a:r>
            <a:r>
              <a:rPr spc="-10" dirty="0"/>
              <a:t>большой</a:t>
            </a:r>
            <a:r>
              <a:rPr dirty="0"/>
              <a:t> идеи</a:t>
            </a: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изучение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креативного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брифа</a:t>
            </a: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har char="—"/>
              <a:tabLst>
                <a:tab pos="30543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генерация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первичного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пула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идей</a:t>
            </a: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селекция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идей</a:t>
            </a:r>
            <a:r>
              <a:rPr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(штурм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№1)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39054" y="1788363"/>
            <a:ext cx="5181600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F81BC"/>
                </a:solidFill>
                <a:latin typeface="Arial"/>
                <a:cs typeface="Arial"/>
              </a:rPr>
              <a:t>3.</a:t>
            </a:r>
            <a:r>
              <a:rPr sz="1800" b="1" spc="-3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F81BC"/>
                </a:solidFill>
                <a:latin typeface="Arial"/>
                <a:cs typeface="Arial"/>
              </a:rPr>
              <a:t>Креативная</a:t>
            </a:r>
            <a:r>
              <a:rPr sz="1800" b="1" spc="6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4F81BC"/>
                </a:solidFill>
                <a:latin typeface="Arial"/>
                <a:cs typeface="Arial"/>
              </a:rPr>
              <a:t>стратегия</a:t>
            </a:r>
            <a:r>
              <a:rPr sz="1800" b="1" spc="11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F81BC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4F81BC"/>
                </a:solidFill>
                <a:latin typeface="Arial"/>
                <a:cs typeface="Arial"/>
              </a:rPr>
              <a:t> дизайн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доработка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выбранных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идей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 их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детализация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(реализация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10" dirty="0">
                <a:latin typeface="Arial"/>
                <a:cs typeface="Arial"/>
              </a:rPr>
              <a:t> различных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каналах)</a:t>
            </a:r>
            <a:endParaRPr sz="1800">
              <a:latin typeface="Arial"/>
              <a:cs typeface="Arial"/>
            </a:endParaRPr>
          </a:p>
          <a:p>
            <a:pPr marL="12700" marR="1554480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внутренняя защита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внесение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корректировок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(штурм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№2)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spc="10" dirty="0">
                <a:latin typeface="Arial"/>
                <a:cs typeface="Arial"/>
              </a:rPr>
              <a:t>сборка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презентации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har char="—"/>
              <a:tabLst>
                <a:tab pos="305435" algn="l"/>
              </a:tabLst>
            </a:pPr>
            <a:r>
              <a:rPr sz="1800" spc="-15" dirty="0">
                <a:latin typeface="Arial"/>
                <a:cs typeface="Arial"/>
              </a:rPr>
              <a:t>подготовка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визуалов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spc="-10" dirty="0">
                <a:latin typeface="Arial"/>
                <a:cs typeface="Arial"/>
              </a:rPr>
              <a:t>смотр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презентации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(штурм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№3)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Результат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работы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презентация.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60" y="451180"/>
            <a:ext cx="3651250" cy="85407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1240"/>
              </a:spcBef>
            </a:pPr>
            <a:r>
              <a:rPr sz="3200" spc="-55" dirty="0">
                <a:latin typeface="Arial"/>
                <a:cs typeface="Arial"/>
              </a:rPr>
              <a:t>Креативный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бриф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включает: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300" y="1883410"/>
            <a:ext cx="360997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честная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информация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бренде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информация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продукте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spc="-10" dirty="0">
                <a:latin typeface="Arial"/>
                <a:cs typeface="Arial"/>
              </a:rPr>
              <a:t>перечень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конкурентов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spc="-25" dirty="0">
                <a:latin typeface="Arial"/>
                <a:cs typeface="Arial"/>
              </a:rPr>
              <a:t>цели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задачи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коммуникации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описание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ЦА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инсайт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spc="-20" dirty="0">
                <a:latin typeface="Arial"/>
                <a:cs typeface="Arial"/>
              </a:rPr>
              <a:t>RTB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(reason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believe)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ключевое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сообщение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1875" y="1744726"/>
            <a:ext cx="480250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информацию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из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креативного </a:t>
            </a:r>
            <a:r>
              <a:rPr sz="1800" dirty="0">
                <a:latin typeface="Arial"/>
                <a:cs typeface="Arial"/>
              </a:rPr>
              <a:t>брифа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элементы стратегического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анализа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описание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большой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идеи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раскрытие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большой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идеи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выбранных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latin typeface="Arial"/>
                <a:cs typeface="Arial"/>
              </a:rPr>
              <a:t>каналах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примеры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постов,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референсы,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мудборды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необходимые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визуалы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стоимость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сроки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har char="—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информацию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агентстве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0434" y="451180"/>
            <a:ext cx="4423410" cy="85407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1240"/>
              </a:spcBef>
            </a:pPr>
            <a:r>
              <a:rPr sz="3200" b="1" spc="-75" dirty="0">
                <a:solidFill>
                  <a:srgbClr val="2384C5"/>
                </a:solidFill>
                <a:latin typeface="Arial"/>
                <a:cs typeface="Arial"/>
              </a:rPr>
              <a:t>Итоговая</a:t>
            </a:r>
            <a:r>
              <a:rPr sz="3200" b="1" spc="-35" dirty="0">
                <a:solidFill>
                  <a:srgbClr val="2384C5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2384C5"/>
                </a:solidFill>
                <a:latin typeface="Arial"/>
                <a:cs typeface="Arial"/>
              </a:rPr>
              <a:t>презентация </a:t>
            </a:r>
            <a:r>
              <a:rPr sz="3200" b="1" spc="-875" dirty="0">
                <a:solidFill>
                  <a:srgbClr val="2384C5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2384C5"/>
                </a:solidFill>
                <a:latin typeface="Arial"/>
                <a:cs typeface="Arial"/>
              </a:rPr>
              <a:t>включает: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60" y="460324"/>
            <a:ext cx="7607934" cy="85407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1240"/>
              </a:spcBef>
            </a:pPr>
            <a:r>
              <a:rPr sz="3200" spc="-55" dirty="0">
                <a:latin typeface="Arial"/>
                <a:cs typeface="Arial"/>
              </a:rPr>
              <a:t>Креативные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методики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для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разработки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ключевой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идеи: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119" y="1411681"/>
            <a:ext cx="9421495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6065" algn="l"/>
              </a:tabLst>
            </a:pPr>
            <a:r>
              <a:rPr sz="1800" spc="-15" dirty="0">
                <a:latin typeface="Arial"/>
                <a:cs typeface="Arial"/>
              </a:rPr>
              <a:t>Мозговой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штурм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базовая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механика.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Генерация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максимального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количества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идей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Arial"/>
                <a:cs typeface="Arial"/>
              </a:rPr>
              <a:t>без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привязки </a:t>
            </a:r>
            <a:r>
              <a:rPr sz="1800" dirty="0">
                <a:latin typeface="Arial"/>
                <a:cs typeface="Arial"/>
              </a:rPr>
              <a:t>к </a:t>
            </a:r>
            <a:r>
              <a:rPr sz="1800" spc="-5" dirty="0">
                <a:latin typeface="Arial"/>
                <a:cs typeface="Arial"/>
              </a:rPr>
              <a:t>ограничениям 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последующей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фильтрацией.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Ментальные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карты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разложение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основного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понятия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составные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части.</a:t>
            </a:r>
            <a:endParaRPr sz="1800">
              <a:latin typeface="Arial"/>
              <a:cs typeface="Arial"/>
            </a:endParaRPr>
          </a:p>
          <a:p>
            <a:pPr marL="12700" marR="112331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Ассоциативные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цепочки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цепной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подбор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ассоциаций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словам,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имеющим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отношение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</a:t>
            </a:r>
            <a:r>
              <a:rPr sz="1800" spc="-15" dirty="0">
                <a:latin typeface="Arial"/>
                <a:cs typeface="Arial"/>
              </a:rPr>
              <a:t> продукту/бренду.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Карты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эмпатии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моделирование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сознания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потребителя, </a:t>
            </a:r>
            <a:r>
              <a:rPr sz="1800" spc="-10" dirty="0">
                <a:latin typeface="Arial"/>
                <a:cs typeface="Arial"/>
              </a:rPr>
              <a:t>определение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его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«болей»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«стремлений».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 startAt="4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Дизайн-мышление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 startAt="4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ТРИЗ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(теория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решения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изобретательских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задач)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 startAt="4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Латеральное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мышление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 startAt="4"/>
              <a:tabLst>
                <a:tab pos="266065" algn="l"/>
              </a:tabLst>
            </a:pPr>
            <a:r>
              <a:rPr sz="1800" dirty="0">
                <a:latin typeface="Arial"/>
                <a:cs typeface="Arial"/>
              </a:rPr>
              <a:t>Диаграмма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Венна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Фотоассоциации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 startAt="4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Случайное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слово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многие</a:t>
            </a:r>
            <a:r>
              <a:rPr sz="1800" spc="-10" dirty="0">
                <a:latin typeface="Arial"/>
                <a:cs typeface="Arial"/>
              </a:rPr>
              <a:t> другие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60" y="460324"/>
            <a:ext cx="85775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>
                <a:latin typeface="Arial"/>
                <a:cs typeface="Arial"/>
              </a:rPr>
              <a:t>Чек-лист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проверки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вашей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креативной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идеи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119" y="2021535"/>
            <a:ext cx="638619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915" indent="-323850">
              <a:lnSpc>
                <a:spcPct val="100000"/>
              </a:lnSpc>
              <a:spcBef>
                <a:spcPts val="95"/>
              </a:spcBef>
              <a:buChar char="—"/>
              <a:tabLst>
                <a:tab pos="336550" algn="l"/>
              </a:tabLst>
            </a:pPr>
            <a:r>
              <a:rPr sz="2000" spc="-15" dirty="0">
                <a:latin typeface="Arial"/>
                <a:cs typeface="Arial"/>
              </a:rPr>
              <a:t>креативная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концепция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соответствует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брифу;</a:t>
            </a:r>
            <a:endParaRPr sz="200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buChar char="—"/>
              <a:tabLst>
                <a:tab pos="336550" algn="l"/>
              </a:tabLst>
            </a:pPr>
            <a:r>
              <a:rPr sz="2000" spc="-25" dirty="0">
                <a:latin typeface="Arial"/>
                <a:cs typeface="Arial"/>
              </a:rPr>
              <a:t>учтен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портрет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ЦА;</a:t>
            </a:r>
            <a:endParaRPr sz="200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buChar char="—"/>
              <a:tabLst>
                <a:tab pos="336550" algn="l"/>
              </a:tabLst>
            </a:pPr>
            <a:r>
              <a:rPr sz="2000" spc="-15" dirty="0">
                <a:latin typeface="Arial"/>
                <a:cs typeface="Arial"/>
              </a:rPr>
              <a:t>идея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отвечает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 инсайт;</a:t>
            </a:r>
            <a:endParaRPr sz="200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spcBef>
                <a:spcPts val="5"/>
              </a:spcBef>
              <a:buChar char="—"/>
              <a:tabLst>
                <a:tab pos="336550" algn="l"/>
              </a:tabLst>
            </a:pPr>
            <a:r>
              <a:rPr sz="2000" spc="-15" dirty="0">
                <a:latin typeface="Arial"/>
                <a:cs typeface="Arial"/>
              </a:rPr>
              <a:t>идею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можно </a:t>
            </a:r>
            <a:r>
              <a:rPr sz="2000" spc="-20" dirty="0">
                <a:latin typeface="Arial"/>
                <a:cs typeface="Arial"/>
              </a:rPr>
              <a:t>сформулировать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одном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твите;</a:t>
            </a:r>
            <a:endParaRPr sz="200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buChar char="—"/>
              <a:tabLst>
                <a:tab pos="336550" algn="l"/>
              </a:tabLst>
            </a:pPr>
            <a:r>
              <a:rPr sz="2000" spc="-20" dirty="0">
                <a:latin typeface="Arial"/>
                <a:cs typeface="Arial"/>
              </a:rPr>
              <a:t>креатив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не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вредит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репутации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бренда;</a:t>
            </a:r>
            <a:endParaRPr sz="200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buChar char="—"/>
              <a:tabLst>
                <a:tab pos="336550" algn="l"/>
              </a:tabLst>
            </a:pPr>
            <a:r>
              <a:rPr sz="2000" dirty="0">
                <a:latin typeface="Arial"/>
                <a:cs typeface="Arial"/>
              </a:rPr>
              <a:t>смысл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идеи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сохраняется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во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всех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целевых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каналах;</a:t>
            </a:r>
            <a:endParaRPr sz="200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buChar char="—"/>
              <a:tabLst>
                <a:tab pos="336550" algn="l"/>
              </a:tabLst>
            </a:pPr>
            <a:r>
              <a:rPr sz="2000" spc="-30" dirty="0">
                <a:latin typeface="Arial"/>
                <a:cs typeface="Arial"/>
              </a:rPr>
              <a:t>визуал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протестирован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 не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вызывает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вопросов;</a:t>
            </a:r>
            <a:endParaRPr sz="200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spcBef>
                <a:spcPts val="5"/>
              </a:spcBef>
              <a:buChar char="—"/>
              <a:tabLst>
                <a:tab pos="336550" algn="l"/>
              </a:tabLst>
            </a:pPr>
            <a:r>
              <a:rPr sz="2000" spc="-15" dirty="0">
                <a:latin typeface="Arial"/>
                <a:cs typeface="Arial"/>
              </a:rPr>
              <a:t>«Почему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об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этом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будут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говорить?»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60" y="460324"/>
            <a:ext cx="83927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>
                <a:latin typeface="Arial"/>
                <a:cs typeface="Arial"/>
              </a:rPr>
              <a:t>Пример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креативной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идеи.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Кейс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Гроспирон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119" y="1411681"/>
            <a:ext cx="9400540" cy="2745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045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latin typeface="Arial"/>
                <a:cs typeface="Arial"/>
              </a:rPr>
              <a:t>Гроспирон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—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это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бренд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мороженого,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который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решил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поменяться: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сменить 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старую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упаковку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новую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изменить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логотип.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Кажется,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отличный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повод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еще </a:t>
            </a:r>
            <a:r>
              <a:rPr sz="2000" spc="-20" dirty="0">
                <a:latin typeface="Arial"/>
                <a:cs typeface="Arial"/>
              </a:rPr>
              <a:t> раз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напомнить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 </a:t>
            </a:r>
            <a:r>
              <a:rPr sz="2000" spc="-15" dirty="0">
                <a:latin typeface="Arial"/>
                <a:cs typeface="Arial"/>
              </a:rPr>
              <a:t>себе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новом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ключе.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Мороженое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— </a:t>
            </a:r>
            <a:r>
              <a:rPr sz="2000" spc="-30" dirty="0">
                <a:latin typeface="Arial"/>
                <a:cs typeface="Arial"/>
              </a:rPr>
              <a:t>это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маленькая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награда.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Какой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бы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ни</a:t>
            </a:r>
            <a:r>
              <a:rPr sz="2000" spc="-5" dirty="0">
                <a:latin typeface="Arial"/>
                <a:cs typeface="Arial"/>
              </a:rPr>
              <a:t> был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день,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ложечка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пломбира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</a:t>
            </a:r>
            <a:r>
              <a:rPr sz="2000" spc="-5" dirty="0">
                <a:latin typeface="Arial"/>
                <a:cs typeface="Arial"/>
              </a:rPr>
              <a:t> сливках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или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вафельный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рожок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поднимут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настроение.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Мы </a:t>
            </a:r>
            <a:r>
              <a:rPr sz="2000" spc="-20" dirty="0">
                <a:latin typeface="Arial"/>
                <a:cs typeface="Arial"/>
              </a:rPr>
              <a:t>придумали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историю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про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тех,</a:t>
            </a:r>
            <a:r>
              <a:rPr sz="2000" spc="-5" dirty="0">
                <a:latin typeface="Arial"/>
                <a:cs typeface="Arial"/>
              </a:rPr>
              <a:t> кому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для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награды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не 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нужен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повод.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А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если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он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даже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появился,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то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его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нужно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немедленно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съесть! </a:t>
            </a:r>
            <a:r>
              <a:rPr sz="2000" spc="-15" dirty="0">
                <a:latin typeface="Arial"/>
                <a:cs typeface="Arial"/>
              </a:rPr>
              <a:t>Как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мороженое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«Гроспирон».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Видео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визитка</a:t>
            </a:r>
            <a:r>
              <a:rPr sz="2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кейса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025" y="3715321"/>
            <a:ext cx="10387965" cy="2356485"/>
            <a:chOff x="204025" y="3715321"/>
            <a:chExt cx="10387965" cy="2356485"/>
          </a:xfrm>
        </p:grpSpPr>
        <p:sp>
          <p:nvSpPr>
            <p:cNvPr id="3" name="object 3"/>
            <p:cNvSpPr/>
            <p:nvPr/>
          </p:nvSpPr>
          <p:spPr>
            <a:xfrm>
              <a:off x="216408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8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3043" y="3735324"/>
              <a:ext cx="3459479" cy="2075814"/>
            </a:xfrm>
            <a:custGeom>
              <a:avLst/>
              <a:gdLst/>
              <a:ahLst/>
              <a:cxnLst/>
              <a:rect l="l" t="t" r="r" b="b"/>
              <a:pathLst>
                <a:path w="3459479" h="2075814">
                  <a:moveTo>
                    <a:pt x="0" y="2075688"/>
                  </a:moveTo>
                  <a:lnTo>
                    <a:pt x="3459479" y="2075688"/>
                  </a:lnTo>
                  <a:lnTo>
                    <a:pt x="3459479" y="0"/>
                  </a:lnTo>
                  <a:lnTo>
                    <a:pt x="0" y="0"/>
                  </a:lnTo>
                  <a:lnTo>
                    <a:pt x="0" y="2075688"/>
                  </a:lnTo>
                  <a:close/>
                </a:path>
              </a:pathLst>
            </a:custGeom>
            <a:ln w="3962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603" y="603580"/>
            <a:ext cx="8154670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55" dirty="0">
                <a:latin typeface="Arial"/>
                <a:cs typeface="Arial"/>
              </a:rPr>
              <a:t>Тактика.</a:t>
            </a:r>
            <a:r>
              <a:rPr sz="3350" spc="-80" dirty="0">
                <a:latin typeface="Arial"/>
                <a:cs typeface="Arial"/>
              </a:rPr>
              <a:t> </a:t>
            </a:r>
            <a:r>
              <a:rPr sz="3350" spc="-45" dirty="0">
                <a:latin typeface="Arial"/>
                <a:cs typeface="Arial"/>
              </a:rPr>
              <a:t>Выбираем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-30" dirty="0">
                <a:latin typeface="Arial"/>
                <a:cs typeface="Arial"/>
              </a:rPr>
              <a:t>рекламные</a:t>
            </a:r>
            <a:r>
              <a:rPr sz="3350" spc="-150" dirty="0">
                <a:latin typeface="Arial"/>
                <a:cs typeface="Arial"/>
              </a:rPr>
              <a:t> </a:t>
            </a:r>
            <a:r>
              <a:rPr sz="3350" spc="-35" dirty="0">
                <a:latin typeface="Arial"/>
                <a:cs typeface="Arial"/>
              </a:rPr>
              <a:t>каналы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16439" y="362788"/>
            <a:ext cx="1778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900" y="1312164"/>
            <a:ext cx="3459479" cy="2075814"/>
          </a:xfrm>
          <a:prstGeom prst="rect">
            <a:avLst/>
          </a:prstGeom>
          <a:solidFill>
            <a:srgbClr val="F5F4EA"/>
          </a:solidFill>
          <a:ln w="39624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245"/>
              </a:spcBef>
            </a:pPr>
            <a:r>
              <a:rPr sz="2100" dirty="0">
                <a:latin typeface="Arial"/>
                <a:cs typeface="Arial"/>
              </a:rPr>
              <a:t>Performance</a:t>
            </a:r>
            <a:endParaRPr sz="2100">
              <a:latin typeface="Arial"/>
              <a:cs typeface="Arial"/>
            </a:endParaRPr>
          </a:p>
          <a:p>
            <a:pPr marL="248285" indent="-171450">
              <a:lnSpc>
                <a:spcPct val="100000"/>
              </a:lnSpc>
              <a:spcBef>
                <a:spcPts val="600"/>
              </a:spcBef>
              <a:buChar char="•"/>
              <a:tabLst>
                <a:tab pos="248920" algn="l"/>
              </a:tabLst>
            </a:pPr>
            <a:r>
              <a:rPr sz="1600" spc="10" dirty="0">
                <a:latin typeface="Arial"/>
                <a:cs typeface="Arial"/>
              </a:rPr>
              <a:t>SEO</a:t>
            </a:r>
            <a:endParaRPr sz="1600">
              <a:latin typeface="Arial"/>
              <a:cs typeface="Arial"/>
            </a:endParaRPr>
          </a:p>
          <a:p>
            <a:pPr marL="248285" indent="-171450">
              <a:lnSpc>
                <a:spcPct val="100000"/>
              </a:lnSpc>
              <a:buChar char="•"/>
              <a:tabLst>
                <a:tab pos="248920" algn="l"/>
              </a:tabLst>
            </a:pPr>
            <a:r>
              <a:rPr sz="1600" dirty="0">
                <a:latin typeface="Arial"/>
                <a:cs typeface="Arial"/>
              </a:rPr>
              <a:t>Контекстная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реклама</a:t>
            </a:r>
            <a:endParaRPr sz="1600">
              <a:latin typeface="Arial"/>
              <a:cs typeface="Arial"/>
            </a:endParaRPr>
          </a:p>
          <a:p>
            <a:pPr marL="248285" indent="-171450">
              <a:lnSpc>
                <a:spcPct val="100000"/>
              </a:lnSpc>
              <a:spcBef>
                <a:spcPts val="25"/>
              </a:spcBef>
              <a:buChar char="•"/>
              <a:tabLst>
                <a:tab pos="248920" algn="l"/>
              </a:tabLst>
            </a:pPr>
            <a:r>
              <a:rPr sz="1600" spc="-10" dirty="0">
                <a:latin typeface="Arial"/>
                <a:cs typeface="Arial"/>
              </a:rPr>
              <a:t>CPA-сети/лидогенерация</a:t>
            </a:r>
            <a:endParaRPr sz="1600">
              <a:latin typeface="Arial"/>
              <a:cs typeface="Arial"/>
            </a:endParaRPr>
          </a:p>
          <a:p>
            <a:pPr marL="248285" indent="-171450">
              <a:lnSpc>
                <a:spcPct val="100000"/>
              </a:lnSpc>
              <a:buChar char="•"/>
              <a:tabLst>
                <a:tab pos="248920" algn="l"/>
              </a:tabLst>
            </a:pPr>
            <a:r>
              <a:rPr sz="1600" spc="-15" dirty="0">
                <a:latin typeface="Arial"/>
                <a:cs typeface="Arial"/>
              </a:rPr>
              <a:t>Таргетированная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реклама</a:t>
            </a:r>
            <a:endParaRPr sz="1600">
              <a:latin typeface="Arial"/>
              <a:cs typeface="Arial"/>
            </a:endParaRPr>
          </a:p>
          <a:p>
            <a:pPr marL="248285" indent="-171450">
              <a:lnSpc>
                <a:spcPct val="100000"/>
              </a:lnSpc>
              <a:spcBef>
                <a:spcPts val="25"/>
              </a:spcBef>
              <a:buChar char="•"/>
              <a:tabLst>
                <a:tab pos="248920" algn="l"/>
              </a:tabLst>
            </a:pPr>
            <a:r>
              <a:rPr sz="1600" spc="5" dirty="0">
                <a:latin typeface="Arial"/>
                <a:cs typeface="Arial"/>
              </a:rPr>
              <a:t>Programmatic</a:t>
            </a:r>
            <a:endParaRPr sz="1600">
              <a:latin typeface="Arial"/>
              <a:cs typeface="Arial"/>
            </a:endParaRPr>
          </a:p>
          <a:p>
            <a:pPr marL="248285" indent="-171450">
              <a:lnSpc>
                <a:spcPct val="100000"/>
              </a:lnSpc>
              <a:buChar char="•"/>
              <a:tabLst>
                <a:tab pos="248920" algn="l"/>
              </a:tabLst>
            </a:pPr>
            <a:r>
              <a:rPr sz="1600" spc="-20" dirty="0">
                <a:latin typeface="Arial"/>
                <a:cs typeface="Arial"/>
              </a:rPr>
              <a:t>Ретаргетинг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803" y="1312164"/>
            <a:ext cx="3459479" cy="2075814"/>
          </a:xfrm>
          <a:prstGeom prst="rect">
            <a:avLst/>
          </a:prstGeom>
          <a:solidFill>
            <a:srgbClr val="F5F4EA"/>
          </a:solidFill>
          <a:ln w="39623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45"/>
              </a:spcBef>
            </a:pPr>
            <a:r>
              <a:rPr sz="2100" spc="5" dirty="0">
                <a:latin typeface="Arial"/>
                <a:cs typeface="Arial"/>
              </a:rPr>
              <a:t>Branding</a:t>
            </a:r>
            <a:endParaRPr sz="2100">
              <a:latin typeface="Arial"/>
              <a:cs typeface="Arial"/>
            </a:endParaRPr>
          </a:p>
          <a:p>
            <a:pPr marL="250190" indent="-171450">
              <a:lnSpc>
                <a:spcPct val="100000"/>
              </a:lnSpc>
              <a:spcBef>
                <a:spcPts val="600"/>
              </a:spcBef>
              <a:buChar char="•"/>
              <a:tabLst>
                <a:tab pos="250825" algn="l"/>
              </a:tabLst>
            </a:pPr>
            <a:r>
              <a:rPr sz="1600" spc="-40" dirty="0">
                <a:latin typeface="Arial"/>
                <a:cs typeface="Arial"/>
              </a:rPr>
              <a:t>OLV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(Online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video)</a:t>
            </a:r>
            <a:endParaRPr sz="1600">
              <a:latin typeface="Arial"/>
              <a:cs typeface="Arial"/>
            </a:endParaRPr>
          </a:p>
          <a:p>
            <a:pPr marL="250190" indent="-171450">
              <a:lnSpc>
                <a:spcPct val="100000"/>
              </a:lnSpc>
              <a:buChar char="•"/>
              <a:tabLst>
                <a:tab pos="250825" algn="l"/>
              </a:tabLst>
            </a:pPr>
            <a:r>
              <a:rPr sz="1600" spc="-5" dirty="0">
                <a:latin typeface="Arial"/>
                <a:cs typeface="Arial"/>
              </a:rPr>
              <a:t>Баннерная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реклама</a:t>
            </a:r>
            <a:endParaRPr sz="1600">
              <a:latin typeface="Arial"/>
              <a:cs typeface="Arial"/>
            </a:endParaRPr>
          </a:p>
          <a:p>
            <a:pPr marL="250190" indent="-171450">
              <a:lnSpc>
                <a:spcPct val="100000"/>
              </a:lnSpc>
              <a:spcBef>
                <a:spcPts val="25"/>
              </a:spcBef>
              <a:buChar char="•"/>
              <a:tabLst>
                <a:tab pos="250825" algn="l"/>
              </a:tabLst>
            </a:pPr>
            <a:r>
              <a:rPr sz="1600" dirty="0">
                <a:latin typeface="Arial"/>
                <a:cs typeface="Arial"/>
              </a:rPr>
              <a:t>Programmatic</a:t>
            </a:r>
            <a:endParaRPr sz="1600">
              <a:latin typeface="Arial"/>
              <a:cs typeface="Arial"/>
            </a:endParaRPr>
          </a:p>
          <a:p>
            <a:pPr marL="250190" indent="-171450">
              <a:lnSpc>
                <a:spcPct val="100000"/>
              </a:lnSpc>
              <a:buChar char="•"/>
              <a:tabLst>
                <a:tab pos="250825" algn="l"/>
              </a:tabLst>
            </a:pPr>
            <a:r>
              <a:rPr sz="1600" spc="-15" dirty="0">
                <a:latin typeface="Arial"/>
                <a:cs typeface="Arial"/>
              </a:rPr>
              <a:t>Таргетированная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реклама</a:t>
            </a:r>
            <a:endParaRPr sz="1600">
              <a:latin typeface="Arial"/>
              <a:cs typeface="Arial"/>
            </a:endParaRPr>
          </a:p>
          <a:p>
            <a:pPr marL="250190" indent="-171450">
              <a:lnSpc>
                <a:spcPct val="100000"/>
              </a:lnSpc>
              <a:spcBef>
                <a:spcPts val="25"/>
              </a:spcBef>
              <a:buChar char="•"/>
              <a:tabLst>
                <a:tab pos="250825" algn="l"/>
              </a:tabLst>
            </a:pPr>
            <a:r>
              <a:rPr sz="1600" spc="-5" dirty="0">
                <a:latin typeface="Arial"/>
                <a:cs typeface="Arial"/>
              </a:rPr>
              <a:t>Нативная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реклама</a:t>
            </a:r>
            <a:endParaRPr sz="1600">
              <a:latin typeface="Arial"/>
              <a:cs typeface="Arial"/>
            </a:endParaRPr>
          </a:p>
          <a:p>
            <a:pPr marL="250190" indent="-171450">
              <a:lnSpc>
                <a:spcPct val="100000"/>
              </a:lnSpc>
              <a:buChar char="•"/>
              <a:tabLst>
                <a:tab pos="250825" algn="l"/>
              </a:tabLst>
            </a:pPr>
            <a:r>
              <a:rPr sz="1600" spc="-25" dirty="0">
                <a:latin typeface="Arial"/>
                <a:cs typeface="Arial"/>
              </a:rPr>
              <a:t>Ретаргетинг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0480" y="3654840"/>
            <a:ext cx="2084705" cy="150050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100" spc="10" dirty="0">
                <a:latin typeface="Arial"/>
                <a:cs typeface="Arial"/>
              </a:rPr>
              <a:t>PR</a:t>
            </a:r>
            <a:endParaRPr sz="2100">
              <a:latin typeface="Arial"/>
              <a:cs typeface="Arial"/>
            </a:endParaRPr>
          </a:p>
          <a:p>
            <a:pPr marL="183515" indent="-171450">
              <a:lnSpc>
                <a:spcPct val="100000"/>
              </a:lnSpc>
              <a:spcBef>
                <a:spcPts val="600"/>
              </a:spcBef>
              <a:buChar char="•"/>
              <a:tabLst>
                <a:tab pos="184150" algn="l"/>
              </a:tabLst>
            </a:pPr>
            <a:r>
              <a:rPr sz="1600" dirty="0">
                <a:latin typeface="Arial"/>
                <a:cs typeface="Arial"/>
              </a:rPr>
              <a:t>SMM</a:t>
            </a:r>
            <a:endParaRPr sz="1600">
              <a:latin typeface="Arial"/>
              <a:cs typeface="Arial"/>
            </a:endParaRPr>
          </a:p>
          <a:p>
            <a:pPr marL="183515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5" dirty="0">
                <a:latin typeface="Arial"/>
                <a:cs typeface="Arial"/>
              </a:rPr>
              <a:t>Спецпроекты</a:t>
            </a:r>
            <a:endParaRPr sz="1600">
              <a:latin typeface="Arial"/>
              <a:cs typeface="Arial"/>
            </a:endParaRPr>
          </a:p>
          <a:p>
            <a:pPr marL="183515" indent="-171450">
              <a:lnSpc>
                <a:spcPct val="100000"/>
              </a:lnSpc>
              <a:spcBef>
                <a:spcPts val="25"/>
              </a:spcBef>
              <a:buChar char="•"/>
              <a:tabLst>
                <a:tab pos="184150" algn="l"/>
              </a:tabLst>
            </a:pPr>
            <a:r>
              <a:rPr sz="1600" spc="-10" dirty="0">
                <a:latin typeface="Arial"/>
                <a:cs typeface="Arial"/>
              </a:rPr>
              <a:t>Реклама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блогеров</a:t>
            </a:r>
            <a:endParaRPr sz="1600">
              <a:latin typeface="Arial"/>
              <a:cs typeface="Arial"/>
            </a:endParaRPr>
          </a:p>
          <a:p>
            <a:pPr marL="183515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5" dirty="0">
                <a:latin typeface="Arial"/>
                <a:cs typeface="Arial"/>
              </a:rPr>
              <a:t>Контент-маркетинг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6948" y="3717036"/>
            <a:ext cx="3456940" cy="2072639"/>
          </a:xfrm>
          <a:custGeom>
            <a:avLst/>
            <a:gdLst/>
            <a:ahLst/>
            <a:cxnLst/>
            <a:rect l="l" t="t" r="r" b="b"/>
            <a:pathLst>
              <a:path w="3456940" h="2072639">
                <a:moveTo>
                  <a:pt x="0" y="2072640"/>
                </a:moveTo>
                <a:lnTo>
                  <a:pt x="3456432" y="2072640"/>
                </a:lnTo>
                <a:lnTo>
                  <a:pt x="3456432" y="0"/>
                </a:lnTo>
                <a:lnTo>
                  <a:pt x="0" y="0"/>
                </a:lnTo>
                <a:lnTo>
                  <a:pt x="0" y="2072640"/>
                </a:lnTo>
                <a:close/>
              </a:path>
            </a:pathLst>
          </a:custGeom>
          <a:ln w="3962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1972" y="3636210"/>
            <a:ext cx="2467610" cy="17475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100" spc="15" dirty="0">
                <a:latin typeface="Arial"/>
                <a:cs typeface="Arial"/>
              </a:rPr>
              <a:t>CRM</a:t>
            </a:r>
            <a:endParaRPr sz="21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600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Arial"/>
                <a:cs typeface="Arial"/>
              </a:rPr>
              <a:t>E-mail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рассылки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600" dirty="0">
                <a:latin typeface="Arial"/>
                <a:cs typeface="Arial"/>
              </a:rPr>
              <a:t>SMS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рассылки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25"/>
              </a:spcBef>
              <a:buChar char="•"/>
              <a:tabLst>
                <a:tab pos="183515" algn="l"/>
              </a:tabLst>
            </a:pPr>
            <a:r>
              <a:rPr sz="1600" spc="-20" dirty="0">
                <a:latin typeface="Arial"/>
                <a:cs typeface="Arial"/>
              </a:rPr>
              <a:t>Работа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мессенджерах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600" dirty="0">
                <a:latin typeface="Arial"/>
                <a:cs typeface="Arial"/>
              </a:rPr>
              <a:t>SMM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25"/>
              </a:spcBef>
              <a:buChar char="•"/>
              <a:tabLst>
                <a:tab pos="183515" algn="l"/>
              </a:tabLst>
            </a:pPr>
            <a:r>
              <a:rPr sz="1600" spc="-25" dirty="0">
                <a:latin typeface="Arial"/>
                <a:cs typeface="Arial"/>
              </a:rPr>
              <a:t>Ретаргетинг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255" y="756285"/>
            <a:ext cx="655764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50" dirty="0">
                <a:latin typeface="Arial"/>
                <a:cs typeface="Arial"/>
              </a:rPr>
              <a:t>Тактика.</a:t>
            </a:r>
            <a:r>
              <a:rPr sz="3350" spc="-100" dirty="0">
                <a:latin typeface="Arial"/>
                <a:cs typeface="Arial"/>
              </a:rPr>
              <a:t> </a:t>
            </a:r>
            <a:r>
              <a:rPr sz="3350" spc="-40" dirty="0">
                <a:latin typeface="Arial"/>
                <a:cs typeface="Arial"/>
              </a:rPr>
              <a:t>Определение</a:t>
            </a:r>
            <a:r>
              <a:rPr sz="3350" spc="-130" dirty="0">
                <a:latin typeface="Arial"/>
                <a:cs typeface="Arial"/>
              </a:rPr>
              <a:t> </a:t>
            </a:r>
            <a:r>
              <a:rPr sz="3350" spc="-65" dirty="0">
                <a:latin typeface="Arial"/>
                <a:cs typeface="Arial"/>
              </a:rPr>
              <a:t>флайтов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16439" y="362788"/>
            <a:ext cx="1778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523" y="1680794"/>
            <a:ext cx="8442960" cy="3122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Arial"/>
                <a:cs typeface="Arial"/>
              </a:rPr>
              <a:t>Рекламный</a:t>
            </a:r>
            <a:r>
              <a:rPr sz="1600" b="1" spc="-10" dirty="0">
                <a:latin typeface="Arial"/>
                <a:cs typeface="Arial"/>
              </a:rPr>
              <a:t> флайт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–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это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длительность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рекламной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кампании.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 рамках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целей,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их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может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быть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несколько: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месяца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медийной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рк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месяца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рк,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направленной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продажи.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442722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На </a:t>
            </a:r>
            <a:r>
              <a:rPr sz="1600" spc="5" dirty="0">
                <a:latin typeface="Arial"/>
                <a:cs typeface="Arial"/>
              </a:rPr>
              <a:t>число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длительность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флайта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влияют: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Сезонность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рынка</a:t>
            </a:r>
            <a:endParaRPr sz="16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325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10" dirty="0">
                <a:latin typeface="Arial"/>
                <a:cs typeface="Arial"/>
              </a:rPr>
              <a:t>Цели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РК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-15" dirty="0">
                <a:latin typeface="Arial"/>
                <a:cs typeface="Arial"/>
              </a:rPr>
              <a:t>География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-15" dirty="0">
                <a:latin typeface="Arial"/>
                <a:cs typeface="Arial"/>
              </a:rPr>
              <a:t>Медиапотребление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ЦА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-15" dirty="0">
                <a:latin typeface="Arial"/>
                <a:cs typeface="Arial"/>
              </a:rPr>
              <a:t>Бюджет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255" y="756285"/>
            <a:ext cx="655764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50" dirty="0">
                <a:latin typeface="Arial"/>
                <a:cs typeface="Arial"/>
              </a:rPr>
              <a:t>Тактика.</a:t>
            </a:r>
            <a:r>
              <a:rPr sz="3350" spc="-100" dirty="0">
                <a:latin typeface="Arial"/>
                <a:cs typeface="Arial"/>
              </a:rPr>
              <a:t> </a:t>
            </a:r>
            <a:r>
              <a:rPr sz="3350" spc="-40" dirty="0">
                <a:latin typeface="Arial"/>
                <a:cs typeface="Arial"/>
              </a:rPr>
              <a:t>Определение</a:t>
            </a:r>
            <a:r>
              <a:rPr sz="3350" spc="-130" dirty="0">
                <a:latin typeface="Arial"/>
                <a:cs typeface="Arial"/>
              </a:rPr>
              <a:t> </a:t>
            </a:r>
            <a:r>
              <a:rPr sz="3350" spc="-65" dirty="0">
                <a:latin typeface="Arial"/>
                <a:cs typeface="Arial"/>
              </a:rPr>
              <a:t>флайтов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16439" y="362788"/>
            <a:ext cx="1778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24583" y="1915668"/>
            <a:ext cx="8505825" cy="2809240"/>
            <a:chOff x="1624583" y="1915668"/>
            <a:chExt cx="8505825" cy="2809240"/>
          </a:xfrm>
        </p:grpSpPr>
        <p:sp>
          <p:nvSpPr>
            <p:cNvPr id="8" name="object 8"/>
            <p:cNvSpPr/>
            <p:nvPr/>
          </p:nvSpPr>
          <p:spPr>
            <a:xfrm>
              <a:off x="1932431" y="3282696"/>
              <a:ext cx="810895" cy="1438910"/>
            </a:xfrm>
            <a:custGeom>
              <a:avLst/>
              <a:gdLst/>
              <a:ahLst/>
              <a:cxnLst/>
              <a:rect l="l" t="t" r="r" b="b"/>
              <a:pathLst>
                <a:path w="810894" h="1438910">
                  <a:moveTo>
                    <a:pt x="810768" y="0"/>
                  </a:moveTo>
                  <a:lnTo>
                    <a:pt x="0" y="0"/>
                  </a:lnTo>
                  <a:lnTo>
                    <a:pt x="0" y="1438656"/>
                  </a:lnTo>
                  <a:lnTo>
                    <a:pt x="810768" y="1438656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2431" y="2621280"/>
              <a:ext cx="810895" cy="661670"/>
            </a:xfrm>
            <a:custGeom>
              <a:avLst/>
              <a:gdLst/>
              <a:ahLst/>
              <a:cxnLst/>
              <a:rect l="l" t="t" r="r" b="b"/>
              <a:pathLst>
                <a:path w="810894" h="661670">
                  <a:moveTo>
                    <a:pt x="810768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810768" y="661415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9751" y="3282696"/>
              <a:ext cx="810895" cy="1438910"/>
            </a:xfrm>
            <a:custGeom>
              <a:avLst/>
              <a:gdLst/>
              <a:ahLst/>
              <a:cxnLst/>
              <a:rect l="l" t="t" r="r" b="b"/>
              <a:pathLst>
                <a:path w="810895" h="1438910">
                  <a:moveTo>
                    <a:pt x="810768" y="0"/>
                  </a:moveTo>
                  <a:lnTo>
                    <a:pt x="0" y="0"/>
                  </a:lnTo>
                  <a:lnTo>
                    <a:pt x="0" y="1438656"/>
                  </a:lnTo>
                  <a:lnTo>
                    <a:pt x="810768" y="1438656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49751" y="2621280"/>
              <a:ext cx="810895" cy="661670"/>
            </a:xfrm>
            <a:custGeom>
              <a:avLst/>
              <a:gdLst/>
              <a:ahLst/>
              <a:cxnLst/>
              <a:rect l="l" t="t" r="r" b="b"/>
              <a:pathLst>
                <a:path w="810895" h="661670">
                  <a:moveTo>
                    <a:pt x="810768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810768" y="661415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98663" y="3282696"/>
              <a:ext cx="810895" cy="1438910"/>
            </a:xfrm>
            <a:custGeom>
              <a:avLst/>
              <a:gdLst/>
              <a:ahLst/>
              <a:cxnLst/>
              <a:rect l="l" t="t" r="r" b="b"/>
              <a:pathLst>
                <a:path w="810895" h="1438910">
                  <a:moveTo>
                    <a:pt x="810767" y="0"/>
                  </a:moveTo>
                  <a:lnTo>
                    <a:pt x="0" y="0"/>
                  </a:lnTo>
                  <a:lnTo>
                    <a:pt x="0" y="1438656"/>
                  </a:lnTo>
                  <a:lnTo>
                    <a:pt x="810767" y="1438656"/>
                  </a:lnTo>
                  <a:lnTo>
                    <a:pt x="8107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98663" y="2621280"/>
              <a:ext cx="810895" cy="661670"/>
            </a:xfrm>
            <a:custGeom>
              <a:avLst/>
              <a:gdLst/>
              <a:ahLst/>
              <a:cxnLst/>
              <a:rect l="l" t="t" r="r" b="b"/>
              <a:pathLst>
                <a:path w="810895" h="661670">
                  <a:moveTo>
                    <a:pt x="810767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810767" y="661415"/>
                  </a:lnTo>
                  <a:lnTo>
                    <a:pt x="8107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15983" y="3282696"/>
              <a:ext cx="810895" cy="1438910"/>
            </a:xfrm>
            <a:custGeom>
              <a:avLst/>
              <a:gdLst/>
              <a:ahLst/>
              <a:cxnLst/>
              <a:rect l="l" t="t" r="r" b="b"/>
              <a:pathLst>
                <a:path w="810895" h="1438910">
                  <a:moveTo>
                    <a:pt x="810768" y="0"/>
                  </a:moveTo>
                  <a:lnTo>
                    <a:pt x="0" y="0"/>
                  </a:lnTo>
                  <a:lnTo>
                    <a:pt x="0" y="1438656"/>
                  </a:lnTo>
                  <a:lnTo>
                    <a:pt x="810768" y="1438656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5983" y="2621280"/>
              <a:ext cx="810895" cy="661670"/>
            </a:xfrm>
            <a:custGeom>
              <a:avLst/>
              <a:gdLst/>
              <a:ahLst/>
              <a:cxnLst/>
              <a:rect l="l" t="t" r="r" b="b"/>
              <a:pathLst>
                <a:path w="810895" h="661670">
                  <a:moveTo>
                    <a:pt x="810768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810768" y="661415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7072" y="3249168"/>
              <a:ext cx="807720" cy="1472565"/>
            </a:xfrm>
            <a:custGeom>
              <a:avLst/>
              <a:gdLst/>
              <a:ahLst/>
              <a:cxnLst/>
              <a:rect l="l" t="t" r="r" b="b"/>
              <a:pathLst>
                <a:path w="807720" h="1472564">
                  <a:moveTo>
                    <a:pt x="807719" y="0"/>
                  </a:moveTo>
                  <a:lnTo>
                    <a:pt x="0" y="0"/>
                  </a:lnTo>
                  <a:lnTo>
                    <a:pt x="0" y="1472184"/>
                  </a:lnTo>
                  <a:lnTo>
                    <a:pt x="807719" y="1472184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7072" y="2913888"/>
              <a:ext cx="807720" cy="335280"/>
            </a:xfrm>
            <a:custGeom>
              <a:avLst/>
              <a:gdLst/>
              <a:ahLst/>
              <a:cxnLst/>
              <a:rect l="l" t="t" r="r" b="b"/>
              <a:pathLst>
                <a:path w="807720" h="335280">
                  <a:moveTo>
                    <a:pt x="807719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807719" y="335279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4392" y="3249168"/>
              <a:ext cx="807720" cy="1472565"/>
            </a:xfrm>
            <a:custGeom>
              <a:avLst/>
              <a:gdLst/>
              <a:ahLst/>
              <a:cxnLst/>
              <a:rect l="l" t="t" r="r" b="b"/>
              <a:pathLst>
                <a:path w="807720" h="1472564">
                  <a:moveTo>
                    <a:pt x="807719" y="0"/>
                  </a:moveTo>
                  <a:lnTo>
                    <a:pt x="0" y="0"/>
                  </a:lnTo>
                  <a:lnTo>
                    <a:pt x="0" y="1472184"/>
                  </a:lnTo>
                  <a:lnTo>
                    <a:pt x="807719" y="1472184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4392" y="2913888"/>
              <a:ext cx="807720" cy="335280"/>
            </a:xfrm>
            <a:custGeom>
              <a:avLst/>
              <a:gdLst/>
              <a:ahLst/>
              <a:cxnLst/>
              <a:rect l="l" t="t" r="r" b="b"/>
              <a:pathLst>
                <a:path w="807720" h="335280">
                  <a:moveTo>
                    <a:pt x="807719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807719" y="335279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9155" y="1915668"/>
              <a:ext cx="8501380" cy="2804160"/>
            </a:xfrm>
            <a:custGeom>
              <a:avLst/>
              <a:gdLst/>
              <a:ahLst/>
              <a:cxnLst/>
              <a:rect l="l" t="t" r="r" b="b"/>
              <a:pathLst>
                <a:path w="8501380" h="2804160">
                  <a:moveTo>
                    <a:pt x="0" y="2804160"/>
                  </a:moveTo>
                  <a:lnTo>
                    <a:pt x="0" y="0"/>
                  </a:lnTo>
                </a:path>
                <a:path w="8501380" h="2804160">
                  <a:moveTo>
                    <a:pt x="0" y="2804160"/>
                  </a:moveTo>
                  <a:lnTo>
                    <a:pt x="8500872" y="280416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20570" y="3908501"/>
            <a:ext cx="68135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-10" dirty="0">
                <a:latin typeface="Arial"/>
                <a:cs typeface="Arial"/>
              </a:rPr>
              <a:t>р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4</a:t>
            </a:r>
            <a:r>
              <a:rPr sz="1000" spc="5" dirty="0">
                <a:latin typeface="Arial"/>
                <a:cs typeface="Arial"/>
              </a:rPr>
              <a:t>1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000</a:t>
            </a:r>
            <a:r>
              <a:rPr sz="1000" spc="5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37509" y="3908501"/>
            <a:ext cx="68453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р.41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89468" y="3908501"/>
            <a:ext cx="68135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-10" dirty="0">
                <a:latin typeface="Arial"/>
                <a:cs typeface="Arial"/>
              </a:rPr>
              <a:t>р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4</a:t>
            </a:r>
            <a:r>
              <a:rPr sz="1000" spc="5" dirty="0">
                <a:latin typeface="Arial"/>
                <a:cs typeface="Arial"/>
              </a:rPr>
              <a:t>1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000</a:t>
            </a:r>
            <a:r>
              <a:rPr sz="1000" spc="5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98664" y="3908501"/>
            <a:ext cx="22282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3815" algn="r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latin typeface="Arial"/>
                <a:cs typeface="Arial"/>
              </a:rPr>
              <a:t>р.41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67071" y="3249168"/>
            <a:ext cx="807720" cy="146621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р.42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84391" y="3265932"/>
            <a:ext cx="807720" cy="144970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р.42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2282" y="2859151"/>
            <a:ext cx="6845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р.18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880,00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7509" y="2859151"/>
            <a:ext cx="6845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р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880</a:t>
            </a:r>
            <a:r>
              <a:rPr sz="1000" spc="5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71181" y="2859151"/>
            <a:ext cx="6845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р.18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880,00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98664" y="2621280"/>
            <a:ext cx="2228215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58419" algn="r">
              <a:lnSpc>
                <a:spcPct val="100000"/>
              </a:lnSpc>
              <a:spcBef>
                <a:spcPts val="715"/>
              </a:spcBef>
            </a:pPr>
            <a:r>
              <a:rPr sz="1000" dirty="0">
                <a:latin typeface="Arial"/>
                <a:cs typeface="Arial"/>
              </a:rPr>
              <a:t>р.18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880,00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32432" y="2289048"/>
            <a:ext cx="810895" cy="33274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8572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675"/>
              </a:spcBef>
            </a:pPr>
            <a:r>
              <a:rPr sz="1000" dirty="0">
                <a:latin typeface="Arial"/>
                <a:cs typeface="Arial"/>
              </a:rPr>
              <a:t>р.9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9752" y="2289048"/>
            <a:ext cx="810895" cy="33274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8572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75"/>
              </a:spcBef>
            </a:pPr>
            <a:r>
              <a:rPr sz="1000" dirty="0">
                <a:latin typeface="Arial"/>
                <a:cs typeface="Arial"/>
              </a:rPr>
              <a:t>р.9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91404" y="2988005"/>
            <a:ext cx="6108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-10" dirty="0">
                <a:latin typeface="Arial"/>
                <a:cs typeface="Arial"/>
              </a:rPr>
              <a:t>р</a:t>
            </a:r>
            <a:r>
              <a:rPr sz="1000" spc="5" dirty="0">
                <a:latin typeface="Arial"/>
                <a:cs typeface="Arial"/>
              </a:rPr>
              <a:t>.9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500</a:t>
            </a:r>
            <a:r>
              <a:rPr sz="1000" spc="5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87389" y="2988005"/>
            <a:ext cx="61404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р.9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98664" y="2289048"/>
            <a:ext cx="810895" cy="33274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8572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675"/>
              </a:spcBef>
            </a:pPr>
            <a:r>
              <a:rPr sz="1000" dirty="0">
                <a:latin typeface="Arial"/>
                <a:cs typeface="Arial"/>
              </a:rPr>
              <a:t>р.9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15983" y="2289048"/>
            <a:ext cx="810895" cy="33274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8572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675"/>
              </a:spcBef>
            </a:pPr>
            <a:r>
              <a:rPr sz="1000" dirty="0">
                <a:latin typeface="Arial"/>
                <a:cs typeface="Arial"/>
              </a:rPr>
              <a:t>р.9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500,00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79067" y="4608703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р.-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6219" y="4258183"/>
            <a:ext cx="834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р.10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000,00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6219" y="3907282"/>
            <a:ext cx="834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р.20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000,00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6219" y="3556761"/>
            <a:ext cx="834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р.30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000,00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6219" y="3205683"/>
            <a:ext cx="8343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р.40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000,00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6219" y="2855468"/>
            <a:ext cx="834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р.50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000,00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6219" y="2504389"/>
            <a:ext cx="8343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р.60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000,00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6219" y="2154174"/>
            <a:ext cx="834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р.70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000,00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6219" y="1802968"/>
            <a:ext cx="8343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р.80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000,00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68398" y="4777537"/>
            <a:ext cx="3371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и</a:t>
            </a:r>
            <a:r>
              <a:rPr sz="1000" spc="15" dirty="0">
                <a:latin typeface="Arial"/>
                <a:cs typeface="Arial"/>
              </a:rPr>
              <a:t>юл</a:t>
            </a:r>
            <a:r>
              <a:rPr sz="1000" dirty="0">
                <a:latin typeface="Arial"/>
                <a:cs typeface="Arial"/>
              </a:rPr>
              <a:t>ь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8285" y="4777537"/>
            <a:ext cx="3956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авг</a:t>
            </a:r>
            <a:r>
              <a:rPr sz="1000" dirty="0">
                <a:latin typeface="Arial"/>
                <a:cs typeface="Arial"/>
              </a:rPr>
              <a:t>уст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82814" y="4777537"/>
            <a:ext cx="4457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Arial"/>
                <a:cs typeface="Arial"/>
              </a:rPr>
              <a:t>н</a:t>
            </a:r>
            <a:r>
              <a:rPr sz="1000" spc="-10" dirty="0">
                <a:latin typeface="Arial"/>
                <a:cs typeface="Arial"/>
              </a:rPr>
              <a:t>о</a:t>
            </a:r>
            <a:r>
              <a:rPr sz="1000" spc="5" dirty="0">
                <a:latin typeface="Arial"/>
                <a:cs typeface="Arial"/>
              </a:rPr>
              <a:t>я</a:t>
            </a:r>
            <a:r>
              <a:rPr sz="1000" dirty="0">
                <a:latin typeface="Arial"/>
                <a:cs typeface="Arial"/>
              </a:rPr>
              <a:t>б</a:t>
            </a:r>
            <a:r>
              <a:rPr sz="1000" spc="-10" dirty="0">
                <a:latin typeface="Arial"/>
                <a:cs typeface="Arial"/>
              </a:rPr>
              <a:t>р</a:t>
            </a:r>
            <a:r>
              <a:rPr sz="1000" dirty="0">
                <a:latin typeface="Arial"/>
                <a:cs typeface="Arial"/>
              </a:rPr>
              <a:t>ь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69400" y="4777537"/>
            <a:ext cx="508634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0" dirty="0">
                <a:latin typeface="Arial"/>
                <a:cs typeface="Arial"/>
              </a:rPr>
              <a:t>д</a:t>
            </a:r>
            <a:r>
              <a:rPr sz="1000" spc="-10" dirty="0">
                <a:latin typeface="Arial"/>
                <a:cs typeface="Arial"/>
              </a:rPr>
              <a:t>ека</a:t>
            </a:r>
            <a:r>
              <a:rPr sz="1000" dirty="0">
                <a:latin typeface="Arial"/>
                <a:cs typeface="Arial"/>
              </a:rPr>
              <a:t>б</a:t>
            </a:r>
            <a:r>
              <a:rPr sz="1000" spc="-5" dirty="0">
                <a:latin typeface="Arial"/>
                <a:cs typeface="Arial"/>
              </a:rPr>
              <a:t>р</a:t>
            </a:r>
            <a:r>
              <a:rPr sz="1000" dirty="0">
                <a:latin typeface="Arial"/>
                <a:cs typeface="Arial"/>
              </a:rPr>
              <a:t>ь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877055" y="51023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957954" y="5036921"/>
            <a:ext cx="49910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Arial"/>
                <a:cs typeface="Arial"/>
              </a:rPr>
              <a:t>Youtube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590288" y="51023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70297" y="4777537"/>
            <a:ext cx="840740" cy="441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0325" algn="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сентябрь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70"/>
              </a:spcBef>
            </a:pPr>
            <a:r>
              <a:rPr sz="1000" dirty="0">
                <a:latin typeface="Arial"/>
                <a:cs typeface="Arial"/>
              </a:rPr>
              <a:t>Яндекс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видео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644896" y="51023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724525" y="5036921"/>
            <a:ext cx="44958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Vk</a:t>
            </a:r>
            <a:r>
              <a:rPr sz="1000" spc="-20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06311" y="51023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344158" y="4777537"/>
            <a:ext cx="637540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Arial"/>
                <a:cs typeface="Arial"/>
              </a:rPr>
              <a:t>октябрь</a:t>
            </a:r>
            <a:endParaRPr sz="10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844"/>
              </a:spcBef>
            </a:pPr>
            <a:r>
              <a:rPr sz="1000" spc="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g</a:t>
            </a:r>
            <a:r>
              <a:rPr sz="1000" spc="-25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255" y="756285"/>
            <a:ext cx="597217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75" dirty="0"/>
              <a:t>Тактика.</a:t>
            </a:r>
            <a:r>
              <a:rPr sz="3350" spc="-60" dirty="0"/>
              <a:t> </a:t>
            </a:r>
            <a:r>
              <a:rPr sz="3350" spc="-45" dirty="0"/>
              <a:t>Сегментация</a:t>
            </a:r>
            <a:r>
              <a:rPr sz="3350" spc="-85" dirty="0"/>
              <a:t> </a:t>
            </a:r>
            <a:r>
              <a:rPr sz="3350" spc="-65" dirty="0"/>
              <a:t>аудитории</a:t>
            </a:r>
            <a:endParaRPr sz="3350"/>
          </a:p>
        </p:txBody>
      </p:sp>
      <p:sp>
        <p:nvSpPr>
          <p:cNvPr id="6" name="object 6"/>
          <p:cNvSpPr txBox="1"/>
          <p:nvPr/>
        </p:nvSpPr>
        <p:spPr>
          <a:xfrm>
            <a:off x="10128631" y="356692"/>
            <a:ext cx="16573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110"/>
              </a:spcBef>
            </a:pPr>
            <a:r>
              <a:rPr dirty="0"/>
              <a:t>Новая</a:t>
            </a:r>
            <a:r>
              <a:rPr spc="-10" dirty="0"/>
              <a:t> </a:t>
            </a:r>
            <a:r>
              <a:rPr spc="-15" dirty="0"/>
              <a:t>аудитория</a:t>
            </a:r>
          </a:p>
          <a:p>
            <a:pPr marL="203835" marR="2040255">
              <a:lnSpc>
                <a:spcPct val="100000"/>
              </a:lnSpc>
            </a:pPr>
            <a:r>
              <a:rPr b="0" spc="5" dirty="0">
                <a:latin typeface="Calibri"/>
                <a:cs typeface="Calibri"/>
              </a:rPr>
              <a:t>Мы </a:t>
            </a:r>
            <a:r>
              <a:rPr b="0" spc="-5" dirty="0">
                <a:latin typeface="Calibri"/>
                <a:cs typeface="Calibri"/>
              </a:rPr>
              <a:t>охватываем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выделенную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в </a:t>
            </a:r>
            <a:r>
              <a:rPr b="0" spc="-25" dirty="0">
                <a:latin typeface="Calibri"/>
                <a:cs typeface="Calibri"/>
              </a:rPr>
              <a:t>ходе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анализа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новую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аудиторию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с </a:t>
            </a:r>
            <a:r>
              <a:rPr b="0" spc="-3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основным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креативом.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Сегментов</a:t>
            </a:r>
            <a:r>
              <a:rPr b="0" spc="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новой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аудитории</a:t>
            </a:r>
            <a:r>
              <a:rPr b="0" spc="7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может</a:t>
            </a:r>
            <a:r>
              <a:rPr b="0" spc="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быть 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несколько,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количество</a:t>
            </a:r>
            <a:r>
              <a:rPr b="0" spc="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креативов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для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каждого</a:t>
            </a:r>
            <a:r>
              <a:rPr b="0" spc="4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из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них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зависит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от </a:t>
            </a:r>
            <a:r>
              <a:rPr b="0" spc="-3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креативной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концепции.</a:t>
            </a:r>
          </a:p>
          <a:p>
            <a:pPr marL="191135"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 marL="1116965">
              <a:lnSpc>
                <a:spcPct val="100000"/>
              </a:lnSpc>
            </a:pPr>
            <a:r>
              <a:rPr spc="-20" dirty="0"/>
              <a:t>Аудитория</a:t>
            </a:r>
            <a:r>
              <a:rPr spc="50" dirty="0"/>
              <a:t> </a:t>
            </a:r>
            <a:r>
              <a:rPr dirty="0"/>
              <a:t>знакомая</a:t>
            </a:r>
            <a:r>
              <a:rPr spc="-15" dirty="0"/>
              <a:t> </a:t>
            </a:r>
            <a:r>
              <a:rPr dirty="0"/>
              <a:t>с</a:t>
            </a:r>
            <a:r>
              <a:rPr spc="10" dirty="0"/>
              <a:t> </a:t>
            </a:r>
            <a:r>
              <a:rPr dirty="0"/>
              <a:t>брендом</a:t>
            </a:r>
          </a:p>
          <a:p>
            <a:pPr marL="1116965" marR="1151890">
              <a:lnSpc>
                <a:spcPct val="100000"/>
              </a:lnSpc>
            </a:pPr>
            <a:r>
              <a:rPr b="0" spc="-20" dirty="0">
                <a:latin typeface="Calibri"/>
                <a:cs typeface="Calibri"/>
              </a:rPr>
              <a:t>Отдельно</a:t>
            </a:r>
            <a:r>
              <a:rPr b="0" spc="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выделяем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тех,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кто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уже</a:t>
            </a:r>
            <a:r>
              <a:rPr b="0" spc="4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видел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рекламу</a:t>
            </a:r>
            <a:r>
              <a:rPr b="0" spc="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бренда,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искал 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его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в</a:t>
            </a:r>
            <a:r>
              <a:rPr b="0" spc="-5" dirty="0">
                <a:latin typeface="Calibri"/>
                <a:cs typeface="Calibri"/>
              </a:rPr>
              <a:t> поисковых</a:t>
            </a:r>
            <a:r>
              <a:rPr b="0" spc="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системах,</a:t>
            </a:r>
            <a:r>
              <a:rPr b="0" spc="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контактировал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с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контентом</a:t>
            </a:r>
            <a:r>
              <a:rPr b="0" spc="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о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бренде. </a:t>
            </a:r>
            <a:r>
              <a:rPr b="0" spc="-3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Для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этой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аудитории</a:t>
            </a:r>
            <a:r>
              <a:rPr b="0" spc="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разрабатываем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отдельные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креативы</a:t>
            </a:r>
          </a:p>
          <a:p>
            <a:pPr marL="191135">
              <a:lnSpc>
                <a:spcPct val="100000"/>
              </a:lnSpc>
            </a:pPr>
            <a:endParaRPr b="0" dirty="0">
              <a:latin typeface="Calibri"/>
              <a:cs typeface="Calibri"/>
            </a:endParaRPr>
          </a:p>
          <a:p>
            <a:pPr marL="2292985">
              <a:lnSpc>
                <a:spcPct val="100000"/>
              </a:lnSpc>
              <a:spcBef>
                <a:spcPts val="1170"/>
              </a:spcBef>
            </a:pPr>
            <a:r>
              <a:rPr spc="-20" dirty="0"/>
              <a:t>Аудитория</a:t>
            </a:r>
            <a:r>
              <a:rPr spc="30" dirty="0"/>
              <a:t> </a:t>
            </a:r>
            <a:r>
              <a:rPr dirty="0"/>
              <a:t>покупателей</a:t>
            </a:r>
          </a:p>
          <a:p>
            <a:pPr marL="2292985" marR="5080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Для </a:t>
            </a:r>
            <a:r>
              <a:rPr b="0" spc="-10" dirty="0">
                <a:latin typeface="Calibri"/>
                <a:cs typeface="Calibri"/>
              </a:rPr>
              <a:t>тех,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кто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уже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покупает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бренд,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мы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разрабатываем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отдельную </a:t>
            </a:r>
            <a:r>
              <a:rPr b="0" spc="-3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коммуникацию,</a:t>
            </a:r>
            <a:r>
              <a:rPr b="0" spc="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задачи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которой,</a:t>
            </a:r>
            <a:r>
              <a:rPr b="0" spc="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как </a:t>
            </a:r>
            <a:r>
              <a:rPr b="0" dirty="0">
                <a:latin typeface="Calibri"/>
                <a:cs typeface="Calibri"/>
              </a:rPr>
              <a:t>правило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отличаются</a:t>
            </a:r>
            <a:r>
              <a:rPr b="0" spc="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от 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коммуникации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с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новой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аудиторией.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025" y="5181408"/>
            <a:ext cx="10387965" cy="829944"/>
            <a:chOff x="204025" y="5181408"/>
            <a:chExt cx="10387965" cy="829944"/>
          </a:xfrm>
        </p:grpSpPr>
        <p:sp>
          <p:nvSpPr>
            <p:cNvPr id="3" name="object 3"/>
            <p:cNvSpPr/>
            <p:nvPr/>
          </p:nvSpPr>
          <p:spPr>
            <a:xfrm>
              <a:off x="216408" y="5193791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8" y="5193791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8807" y="232105"/>
            <a:ext cx="31210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Arial"/>
                <a:cs typeface="Arial"/>
              </a:rPr>
              <a:t>Digital-стратегия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08807" y="873709"/>
            <a:ext cx="4758055" cy="49307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40" dirty="0">
                <a:latin typeface="Arial"/>
                <a:cs typeface="Arial"/>
              </a:rPr>
              <a:t>Тип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коммуникационной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стратегии,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определяющей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параметры</a:t>
            </a:r>
            <a:r>
              <a:rPr sz="1600" spc="4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присутствия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бренда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интернете.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Arial"/>
                <a:cs typeface="Arial"/>
              </a:rPr>
              <a:t>Может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быть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частью</a:t>
            </a:r>
            <a:r>
              <a:rPr sz="1600" spc="43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интегрированной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стратегии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или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самостоятельным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продуктом.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90043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Как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любая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коммуникационная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стратегия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отвечает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три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вопроса: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Font typeface="Calibri"/>
              <a:buChar char="•"/>
              <a:tabLst>
                <a:tab pos="241300" algn="l"/>
                <a:tab pos="241935" algn="l"/>
              </a:tabLst>
            </a:pPr>
            <a:r>
              <a:rPr sz="1600" spc="5" dirty="0">
                <a:latin typeface="Arial"/>
                <a:cs typeface="Arial"/>
              </a:rPr>
              <a:t>С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кем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говорим?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Font typeface="Calibri"/>
              <a:buChar char="•"/>
              <a:tabLst>
                <a:tab pos="241300" algn="l"/>
                <a:tab pos="241935" algn="l"/>
              </a:tabLst>
            </a:pPr>
            <a:r>
              <a:rPr sz="1600" spc="-5" dirty="0">
                <a:latin typeface="Arial"/>
                <a:cs typeface="Arial"/>
              </a:rPr>
              <a:t>Что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говорим?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Font typeface="Calibri"/>
              <a:buChar char="•"/>
              <a:tabLst>
                <a:tab pos="241935" algn="l"/>
              </a:tabLst>
            </a:pPr>
            <a:r>
              <a:rPr sz="1600" spc="5" dirty="0">
                <a:latin typeface="Arial"/>
                <a:cs typeface="Arial"/>
              </a:rPr>
              <a:t>С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помощью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каких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инструментов?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вопросы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со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стороны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медиастратегии: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Сколько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времени?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latin typeface="Arial"/>
                <a:cs typeface="Arial"/>
              </a:rPr>
              <a:t>Где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Уникальный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инструментарий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форматы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коммуникаций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 интернете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основные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причины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выделения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digital</a:t>
            </a:r>
            <a:r>
              <a:rPr sz="1600" spc="-10" dirty="0">
                <a:latin typeface="Arial"/>
                <a:cs typeface="Arial"/>
              </a:rPr>
              <a:t> стратегии</a:t>
            </a:r>
            <a:r>
              <a:rPr sz="1600" spc="47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в </a:t>
            </a:r>
            <a:r>
              <a:rPr sz="1600" spc="-10" dirty="0">
                <a:latin typeface="Arial"/>
                <a:cs typeface="Arial"/>
              </a:rPr>
              <a:t>самостоятельную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единицу.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993647"/>
            <a:ext cx="10796270" cy="5126990"/>
            <a:chOff x="0" y="993647"/>
            <a:chExt cx="10796270" cy="5126990"/>
          </a:xfrm>
        </p:grpSpPr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647"/>
              <a:ext cx="2810256" cy="51267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8264" y="1045463"/>
              <a:ext cx="2587751" cy="50749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492496"/>
            <a:ext cx="10387965" cy="579120"/>
            <a:chOff x="204215" y="5492496"/>
            <a:chExt cx="10387965" cy="579120"/>
          </a:xfrm>
        </p:grpSpPr>
        <p:sp>
          <p:nvSpPr>
            <p:cNvPr id="3" name="object 3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1036320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363200" y="554736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504688"/>
              <a:ext cx="10363200" cy="554990"/>
            </a:xfrm>
            <a:custGeom>
              <a:avLst/>
              <a:gdLst/>
              <a:ahLst/>
              <a:cxnLst/>
              <a:rect l="l" t="t" r="r" b="b"/>
              <a:pathLst>
                <a:path w="10363200" h="554989">
                  <a:moveTo>
                    <a:pt x="0" y="554736"/>
                  </a:moveTo>
                  <a:lnTo>
                    <a:pt x="10363200" y="554736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4383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405" y="219913"/>
            <a:ext cx="871537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latin typeface="Arial"/>
                <a:cs typeface="Arial"/>
              </a:rPr>
              <a:t>Проверка</a:t>
            </a:r>
            <a:r>
              <a:rPr sz="3350" spc="-105" dirty="0">
                <a:latin typeface="Arial"/>
                <a:cs typeface="Arial"/>
              </a:rPr>
              <a:t> </a:t>
            </a:r>
            <a:r>
              <a:rPr sz="3350" spc="-20" dirty="0">
                <a:latin typeface="Arial"/>
                <a:cs typeface="Arial"/>
              </a:rPr>
              <a:t>соответствия</a:t>
            </a:r>
            <a:r>
              <a:rPr sz="3350" dirty="0">
                <a:latin typeface="Arial"/>
                <a:cs typeface="Arial"/>
              </a:rPr>
              <a:t> </a:t>
            </a:r>
            <a:r>
              <a:rPr sz="3350" spc="5" dirty="0">
                <a:latin typeface="Arial"/>
                <a:cs typeface="Arial"/>
              </a:rPr>
              <a:t>бренда</a:t>
            </a:r>
            <a:r>
              <a:rPr sz="3350" spc="-4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сегменту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403" y="4320667"/>
            <a:ext cx="95338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Характеристики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бренда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соответствуют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мотивам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критериям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выбора целевой</a:t>
            </a:r>
            <a:r>
              <a:rPr sz="1600" dirty="0">
                <a:latin typeface="Arial"/>
                <a:cs typeface="Arial"/>
              </a:rPr>
              <a:t> 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целевой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аудитории.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" y="957072"/>
            <a:ext cx="10616184" cy="351739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426572" y="5785104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58" y="0"/>
                </a:lnTo>
              </a:path>
            </a:pathLst>
          </a:custGeom>
          <a:ln w="12192">
            <a:solidFill>
              <a:srgbClr val="D3D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0040" y="5303520"/>
            <a:ext cx="10106660" cy="664845"/>
            <a:chOff x="320040" y="5303520"/>
            <a:chExt cx="10106660" cy="664845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80" y="5657088"/>
              <a:ext cx="85343" cy="8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2" y="5657088"/>
              <a:ext cx="70103" cy="88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5654040"/>
              <a:ext cx="320039" cy="91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80" y="5657088"/>
              <a:ext cx="103631" cy="883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8" y="5654040"/>
              <a:ext cx="73152" cy="91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6" y="5654040"/>
              <a:ext cx="115824" cy="1920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0040" y="5303520"/>
              <a:ext cx="10106660" cy="664845"/>
            </a:xfrm>
            <a:custGeom>
              <a:avLst/>
              <a:gdLst/>
              <a:ahLst/>
              <a:cxnLst/>
              <a:rect l="l" t="t" r="r" b="b"/>
              <a:pathLst>
                <a:path w="10106660" h="664845">
                  <a:moveTo>
                    <a:pt x="10106533" y="0"/>
                  </a:moveTo>
                  <a:lnTo>
                    <a:pt x="0" y="0"/>
                  </a:lnTo>
                  <a:lnTo>
                    <a:pt x="0" y="664387"/>
                  </a:lnTo>
                  <a:lnTo>
                    <a:pt x="10106533" y="664387"/>
                  </a:lnTo>
                  <a:lnTo>
                    <a:pt x="10106533" y="0"/>
                  </a:lnTo>
                  <a:close/>
                </a:path>
              </a:pathLst>
            </a:custGeom>
            <a:solidFill>
              <a:srgbClr val="F5F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53795" y="1452752"/>
            <a:ext cx="5899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Arial"/>
                <a:cs typeface="Arial"/>
              </a:rPr>
              <a:t>О</a:t>
            </a:r>
            <a:r>
              <a:rPr sz="1600" spc="-40" dirty="0">
                <a:latin typeface="Arial"/>
                <a:cs typeface="Arial"/>
              </a:rPr>
              <a:t>х</a:t>
            </a:r>
            <a:r>
              <a:rPr sz="1600" spc="-15" dirty="0">
                <a:latin typeface="Arial"/>
                <a:cs typeface="Arial"/>
              </a:rPr>
              <a:t>в</a:t>
            </a:r>
            <a:r>
              <a:rPr sz="1600" spc="-30" dirty="0">
                <a:latin typeface="Arial"/>
                <a:cs typeface="Arial"/>
              </a:rPr>
              <a:t>а</a:t>
            </a:r>
            <a:r>
              <a:rPr sz="1600" dirty="0"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9469" y="2052320"/>
            <a:ext cx="1844675" cy="402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49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Влияние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 знание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отношение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бренду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0980" y="3153918"/>
            <a:ext cx="986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Влияние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трафик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9995" y="4063746"/>
            <a:ext cx="14725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Влияние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лиды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9995" y="4859832"/>
            <a:ext cx="9798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на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продажи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9995" y="5304536"/>
            <a:ext cx="1227455" cy="40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9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Влияние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sz="1400" spc="-10" dirty="0">
                <a:latin typeface="Arial"/>
                <a:cs typeface="Arial"/>
              </a:rPr>
              <a:t>на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лояльность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54608" y="1386840"/>
            <a:ext cx="9220200" cy="0"/>
          </a:xfrm>
          <a:custGeom>
            <a:avLst/>
            <a:gdLst/>
            <a:ahLst/>
            <a:cxnLst/>
            <a:rect l="l" t="t" r="r" b="b"/>
            <a:pathLst>
              <a:path w="9220200">
                <a:moveTo>
                  <a:pt x="0" y="0"/>
                </a:moveTo>
                <a:lnTo>
                  <a:pt x="9219692" y="0"/>
                </a:lnTo>
              </a:path>
            </a:pathLst>
          </a:custGeom>
          <a:ln w="12192">
            <a:solidFill>
              <a:srgbClr val="0CC2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4608" y="2036064"/>
            <a:ext cx="9220200" cy="0"/>
          </a:xfrm>
          <a:custGeom>
            <a:avLst/>
            <a:gdLst/>
            <a:ahLst/>
            <a:cxnLst/>
            <a:rect l="l" t="t" r="r" b="b"/>
            <a:pathLst>
              <a:path w="9220200">
                <a:moveTo>
                  <a:pt x="0" y="0"/>
                </a:moveTo>
                <a:lnTo>
                  <a:pt x="9219692" y="0"/>
                </a:lnTo>
              </a:path>
            </a:pathLst>
          </a:custGeom>
          <a:ln w="12192">
            <a:solidFill>
              <a:srgbClr val="0CE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1183" y="3102864"/>
            <a:ext cx="9183370" cy="0"/>
          </a:xfrm>
          <a:custGeom>
            <a:avLst/>
            <a:gdLst/>
            <a:ahLst/>
            <a:cxnLst/>
            <a:rect l="l" t="t" r="r" b="b"/>
            <a:pathLst>
              <a:path w="9183370">
                <a:moveTo>
                  <a:pt x="0" y="0"/>
                </a:moveTo>
                <a:lnTo>
                  <a:pt x="9183116" y="0"/>
                </a:lnTo>
              </a:path>
            </a:pathLst>
          </a:custGeom>
          <a:ln w="12192">
            <a:solidFill>
              <a:srgbClr val="D4E7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0808" y="397459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12192">
            <a:solidFill>
              <a:srgbClr val="ED6C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54526" y="1454912"/>
            <a:ext cx="4431030" cy="4565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 marR="5080" indent="-37465">
              <a:lnSpc>
                <a:spcPct val="102400"/>
              </a:lnSpc>
              <a:spcBef>
                <a:spcPts val="50"/>
              </a:spcBef>
            </a:pPr>
            <a:r>
              <a:rPr sz="1400" spc="-25" dirty="0">
                <a:latin typeface="Arial"/>
                <a:cs typeface="Arial"/>
              </a:rPr>
              <a:t>Охват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РК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учётом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попадания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экран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пользователя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пересечения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аудиторий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каналов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91736" y="2034050"/>
            <a:ext cx="2716530" cy="9277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latin typeface="Arial"/>
                <a:cs typeface="Arial"/>
              </a:rPr>
              <a:t>Brand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Lift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latin typeface="Arial"/>
                <a:cs typeface="Arial"/>
              </a:rPr>
              <a:t>Health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Scanner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Arial"/>
                <a:cs typeface="Arial"/>
              </a:rPr>
              <a:t>Упоминания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бренда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интернете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Медиаиндекс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91736" y="3116014"/>
            <a:ext cx="4418330" cy="7931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latin typeface="Arial"/>
                <a:cs typeface="Arial"/>
              </a:rPr>
              <a:t>Post-view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аналитика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400" spc="-10" dirty="0">
                <a:latin typeface="Arial"/>
                <a:cs typeface="Arial"/>
              </a:rPr>
              <a:t>Online-to-offline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аналитика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(трафик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оффлайн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точки)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spc="-10" dirty="0">
                <a:latin typeface="Arial"/>
                <a:cs typeface="Arial"/>
              </a:rPr>
              <a:t>Last-click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Post-click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аналитика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91736" y="3958894"/>
            <a:ext cx="1696720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Call-tracking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Сквозная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аналитика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8108" y="4389809"/>
            <a:ext cx="9169400" cy="5429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2886075" algn="l"/>
                <a:tab pos="9156065" algn="l"/>
              </a:tabLst>
            </a:pPr>
            <a:r>
              <a:rPr sz="1400" u="sng" spc="-5" dirty="0">
                <a:uFill>
                  <a:solidFill>
                    <a:srgbClr val="F35B5A"/>
                  </a:solidFill>
                </a:uFill>
                <a:latin typeface="Arial"/>
                <a:cs typeface="Arial"/>
              </a:rPr>
              <a:t> 	</a:t>
            </a:r>
            <a:r>
              <a:rPr sz="1400" u="sng" spc="-10" dirty="0">
                <a:uFill>
                  <a:solidFill>
                    <a:srgbClr val="F35B5A"/>
                  </a:solidFill>
                </a:uFill>
                <a:latin typeface="Arial"/>
                <a:cs typeface="Arial"/>
              </a:rPr>
              <a:t>Online-to-offline</a:t>
            </a:r>
            <a:r>
              <a:rPr sz="1400" u="sng" spc="45" dirty="0">
                <a:uFill>
                  <a:solidFill>
                    <a:srgbClr val="F35B5A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10" dirty="0">
                <a:uFill>
                  <a:solidFill>
                    <a:srgbClr val="F35B5A"/>
                  </a:solidFill>
                </a:uFill>
                <a:latin typeface="Arial"/>
                <a:cs typeface="Arial"/>
              </a:rPr>
              <a:t>аналитика	</a:t>
            </a:r>
            <a:endParaRPr sz="14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359"/>
              </a:spcBef>
              <a:tabLst>
                <a:tab pos="2886075" algn="l"/>
              </a:tabLst>
            </a:pPr>
            <a:r>
              <a:rPr sz="1400" spc="-10" dirty="0">
                <a:latin typeface="Arial"/>
                <a:cs typeface="Arial"/>
              </a:rPr>
              <a:t>Влияние	</a:t>
            </a:r>
            <a:r>
              <a:rPr sz="1400" spc="-15" dirty="0">
                <a:latin typeface="Arial"/>
                <a:cs typeface="Arial"/>
              </a:rPr>
              <a:t>Сквозная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аналитика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8108" y="4999736"/>
            <a:ext cx="91694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886075" algn="l"/>
                <a:tab pos="9156065" algn="l"/>
              </a:tabLst>
            </a:pPr>
            <a:r>
              <a:rPr sz="1400" u="sng" spc="-5" dirty="0">
                <a:uFill>
                  <a:solidFill>
                    <a:srgbClr val="B36CED"/>
                  </a:solidFill>
                </a:uFill>
                <a:latin typeface="Arial"/>
                <a:cs typeface="Arial"/>
              </a:rPr>
              <a:t> 	</a:t>
            </a:r>
            <a:r>
              <a:rPr sz="1400" u="sng" spc="-10" dirty="0">
                <a:uFill>
                  <a:solidFill>
                    <a:srgbClr val="B36CED"/>
                  </a:solidFill>
                </a:uFill>
                <a:latin typeface="Arial"/>
                <a:cs typeface="Arial"/>
              </a:rPr>
              <a:t>Online-to-offline</a:t>
            </a:r>
            <a:r>
              <a:rPr sz="1400" u="sng" spc="45" dirty="0">
                <a:uFill>
                  <a:solidFill>
                    <a:srgbClr val="B36CED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10" dirty="0">
                <a:uFill>
                  <a:solidFill>
                    <a:srgbClr val="B36CED"/>
                  </a:solidFill>
                </a:uFill>
                <a:latin typeface="Arial"/>
                <a:cs typeface="Arial"/>
              </a:rPr>
              <a:t>аналитика	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991" y="1502664"/>
            <a:ext cx="106299" cy="1062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423" y="2109216"/>
            <a:ext cx="106299" cy="10629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279" y="3508248"/>
            <a:ext cx="109347" cy="1062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232" y="4056888"/>
            <a:ext cx="106298" cy="10629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28" y="4757928"/>
            <a:ext cx="106299" cy="106260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3767328" y="5358384"/>
            <a:ext cx="106680" cy="368935"/>
            <a:chOff x="3767328" y="5358384"/>
            <a:chExt cx="106680" cy="368935"/>
          </a:xfrm>
        </p:grpSpPr>
        <p:pic>
          <p:nvPicPr>
            <p:cNvPr id="35" name="object 3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7328" y="5358384"/>
              <a:ext cx="106299" cy="1062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7328" y="5617464"/>
              <a:ext cx="106299" cy="109296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988263" y="516077"/>
            <a:ext cx="6793230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300" spc="-15" dirty="0">
                <a:latin typeface="Arial"/>
                <a:cs typeface="Arial"/>
              </a:rPr>
              <a:t>Система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оценки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эффективности</a:t>
            </a:r>
            <a:endParaRPr sz="3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0847" y="5257292"/>
            <a:ext cx="106680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NPS</a:t>
            </a:r>
            <a:r>
              <a:rPr sz="1400" spc="3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анализ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Рост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LTV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28" y="2362200"/>
            <a:ext cx="109347" cy="10629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423" y="2578608"/>
            <a:ext cx="106299" cy="10934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376" y="2801112"/>
            <a:ext cx="109347" cy="10629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28" y="3252216"/>
            <a:ext cx="106299" cy="10934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279" y="3745992"/>
            <a:ext cx="109347" cy="10629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28" y="4291584"/>
            <a:ext cx="106299" cy="10629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28" y="4498848"/>
            <a:ext cx="106299" cy="10629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28" y="5041392"/>
            <a:ext cx="106299" cy="1062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1459992"/>
            <a:ext cx="10513060" cy="4569460"/>
            <a:chOff x="283463" y="1459992"/>
            <a:chExt cx="10513060" cy="456946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375" y="1459992"/>
              <a:ext cx="10454639" cy="42367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463" y="5364479"/>
              <a:ext cx="10106660" cy="664845"/>
            </a:xfrm>
            <a:custGeom>
              <a:avLst/>
              <a:gdLst/>
              <a:ahLst/>
              <a:cxnLst/>
              <a:rect l="l" t="t" r="r" b="b"/>
              <a:pathLst>
                <a:path w="10106660" h="664845">
                  <a:moveTo>
                    <a:pt x="10106533" y="0"/>
                  </a:moveTo>
                  <a:lnTo>
                    <a:pt x="0" y="0"/>
                  </a:lnTo>
                  <a:lnTo>
                    <a:pt x="0" y="664387"/>
                  </a:lnTo>
                  <a:lnTo>
                    <a:pt x="10106533" y="664387"/>
                  </a:lnTo>
                  <a:lnTo>
                    <a:pt x="10106533" y="0"/>
                  </a:lnTo>
                  <a:close/>
                </a:path>
              </a:pathLst>
            </a:custGeom>
            <a:solidFill>
              <a:srgbClr val="F5F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1875" y="624662"/>
            <a:ext cx="813371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-10" dirty="0"/>
              <a:t>Customer</a:t>
            </a:r>
            <a:r>
              <a:rPr sz="3350" spc="-40" dirty="0"/>
              <a:t> </a:t>
            </a:r>
            <a:r>
              <a:rPr sz="3350" spc="-5" dirty="0"/>
              <a:t>Journey</a:t>
            </a:r>
            <a:r>
              <a:rPr sz="3350" dirty="0"/>
              <a:t> Mapping</a:t>
            </a:r>
            <a:r>
              <a:rPr sz="3350" spc="-15" dirty="0"/>
              <a:t> </a:t>
            </a:r>
            <a:r>
              <a:rPr sz="1300" b="0" spc="-5" dirty="0">
                <a:latin typeface="Calibri"/>
                <a:cs typeface="Calibri"/>
              </a:rPr>
              <a:t>(На</a:t>
            </a:r>
            <a:r>
              <a:rPr sz="1300" b="0" spc="15" dirty="0">
                <a:latin typeface="Calibri"/>
                <a:cs typeface="Calibri"/>
              </a:rPr>
              <a:t> </a:t>
            </a:r>
            <a:r>
              <a:rPr sz="1300" b="0" spc="-5" dirty="0">
                <a:latin typeface="Calibri"/>
                <a:cs typeface="Calibri"/>
              </a:rPr>
              <a:t>примере</a:t>
            </a:r>
            <a:r>
              <a:rPr sz="1300" b="0" spc="35" dirty="0">
                <a:latin typeface="Calibri"/>
                <a:cs typeface="Calibri"/>
              </a:rPr>
              <a:t> </a:t>
            </a:r>
            <a:r>
              <a:rPr sz="1300" b="0" spc="-10" dirty="0">
                <a:latin typeface="Calibri"/>
                <a:cs typeface="Calibri"/>
              </a:rPr>
              <a:t>детских</a:t>
            </a:r>
            <a:r>
              <a:rPr sz="1300" b="0" spc="25" dirty="0">
                <a:latin typeface="Calibri"/>
                <a:cs typeface="Calibri"/>
              </a:rPr>
              <a:t> </a:t>
            </a:r>
            <a:r>
              <a:rPr sz="1300" b="0" spc="-5" dirty="0">
                <a:latin typeface="Calibri"/>
                <a:cs typeface="Calibri"/>
              </a:rPr>
              <a:t>развивающих</a:t>
            </a:r>
            <a:r>
              <a:rPr sz="1300" b="0" spc="25" dirty="0">
                <a:latin typeface="Calibri"/>
                <a:cs typeface="Calibri"/>
              </a:rPr>
              <a:t> </a:t>
            </a:r>
            <a:r>
              <a:rPr sz="1300" b="0" spc="-5" dirty="0">
                <a:latin typeface="Calibri"/>
                <a:cs typeface="Calibri"/>
              </a:rPr>
              <a:t>игрушек)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493" y="470357"/>
            <a:ext cx="42195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Активационная</a:t>
            </a:r>
            <a:r>
              <a:rPr sz="3200" dirty="0"/>
              <a:t> </a:t>
            </a:r>
            <a:r>
              <a:rPr sz="3200" spc="-30" dirty="0"/>
              <a:t>модель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83463" y="932688"/>
            <a:ext cx="10513060" cy="5096510"/>
            <a:chOff x="283463" y="932688"/>
            <a:chExt cx="10513060" cy="5096510"/>
          </a:xfrm>
        </p:grpSpPr>
        <p:sp>
          <p:nvSpPr>
            <p:cNvPr id="4" name="object 4"/>
            <p:cNvSpPr/>
            <p:nvPr/>
          </p:nvSpPr>
          <p:spPr>
            <a:xfrm>
              <a:off x="283463" y="5522980"/>
              <a:ext cx="10106660" cy="506095"/>
            </a:xfrm>
            <a:custGeom>
              <a:avLst/>
              <a:gdLst/>
              <a:ahLst/>
              <a:cxnLst/>
              <a:rect l="l" t="t" r="r" b="b"/>
              <a:pathLst>
                <a:path w="10106660" h="506095">
                  <a:moveTo>
                    <a:pt x="10106533" y="0"/>
                  </a:moveTo>
                  <a:lnTo>
                    <a:pt x="0" y="0"/>
                  </a:lnTo>
                  <a:lnTo>
                    <a:pt x="0" y="505904"/>
                  </a:lnTo>
                  <a:lnTo>
                    <a:pt x="10106533" y="505904"/>
                  </a:lnTo>
                  <a:lnTo>
                    <a:pt x="10106533" y="0"/>
                  </a:lnTo>
                  <a:close/>
                </a:path>
              </a:pathLst>
            </a:custGeom>
            <a:solidFill>
              <a:srgbClr val="F5F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03" y="932688"/>
              <a:ext cx="10497312" cy="4843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389996" y="5785104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134" y="0"/>
                </a:lnTo>
              </a:path>
            </a:pathLst>
          </a:custGeom>
          <a:ln w="12192">
            <a:solidFill>
              <a:srgbClr val="D3D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4004" y="0"/>
            <a:ext cx="10326370" cy="6050280"/>
            <a:chOff x="64004" y="0"/>
            <a:chExt cx="10326370" cy="6050280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80" y="5657088"/>
              <a:ext cx="85343" cy="8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2" y="5657088"/>
              <a:ext cx="70103" cy="88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5654040"/>
              <a:ext cx="320039" cy="91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79" y="5657088"/>
              <a:ext cx="103631" cy="883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8" y="5654040"/>
              <a:ext cx="73152" cy="91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5" y="5654040"/>
              <a:ext cx="115824" cy="1920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4" y="0"/>
              <a:ext cx="10128504" cy="605027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3464" y="5364478"/>
              <a:ext cx="10106660" cy="664845"/>
            </a:xfrm>
            <a:custGeom>
              <a:avLst/>
              <a:gdLst/>
              <a:ahLst/>
              <a:cxnLst/>
              <a:rect l="l" t="t" r="r" b="b"/>
              <a:pathLst>
                <a:path w="10106660" h="664845">
                  <a:moveTo>
                    <a:pt x="10106533" y="0"/>
                  </a:moveTo>
                  <a:lnTo>
                    <a:pt x="0" y="0"/>
                  </a:lnTo>
                  <a:lnTo>
                    <a:pt x="0" y="664387"/>
                  </a:lnTo>
                  <a:lnTo>
                    <a:pt x="10106533" y="664387"/>
                  </a:lnTo>
                  <a:lnTo>
                    <a:pt x="10106533" y="0"/>
                  </a:lnTo>
                  <a:close/>
                </a:path>
              </a:pathLst>
            </a:custGeom>
            <a:solidFill>
              <a:srgbClr val="F5F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429620" y="578510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11" y="0"/>
                </a:lnTo>
              </a:path>
            </a:pathLst>
          </a:custGeom>
          <a:ln w="12192">
            <a:solidFill>
              <a:srgbClr val="D3D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6136" y="5605272"/>
            <a:ext cx="10103485" cy="341630"/>
            <a:chOff x="326136" y="5605272"/>
            <a:chExt cx="10103485" cy="341630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80" y="5657088"/>
              <a:ext cx="85343" cy="8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2" y="5657088"/>
              <a:ext cx="70103" cy="88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5654040"/>
              <a:ext cx="320039" cy="91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80" y="5657088"/>
              <a:ext cx="103631" cy="883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8" y="5654040"/>
              <a:ext cx="73152" cy="91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6" y="5654040"/>
              <a:ext cx="115824" cy="1920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136" y="5605272"/>
              <a:ext cx="10103485" cy="341630"/>
            </a:xfrm>
            <a:custGeom>
              <a:avLst/>
              <a:gdLst/>
              <a:ahLst/>
              <a:cxnLst/>
              <a:rect l="l" t="t" r="r" b="b"/>
              <a:pathLst>
                <a:path w="10103485" h="341629">
                  <a:moveTo>
                    <a:pt x="10103485" y="0"/>
                  </a:moveTo>
                  <a:lnTo>
                    <a:pt x="0" y="0"/>
                  </a:lnTo>
                  <a:lnTo>
                    <a:pt x="0" y="341337"/>
                  </a:lnTo>
                  <a:lnTo>
                    <a:pt x="10103485" y="341337"/>
                  </a:lnTo>
                  <a:lnTo>
                    <a:pt x="10103485" y="0"/>
                  </a:lnTo>
                  <a:close/>
                </a:path>
              </a:pathLst>
            </a:custGeom>
            <a:solidFill>
              <a:srgbClr val="F5F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33424" y="591693"/>
            <a:ext cx="755523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10" dirty="0"/>
              <a:t>Что</a:t>
            </a:r>
            <a:r>
              <a:rPr sz="2100" spc="-5" dirty="0"/>
              <a:t> </a:t>
            </a:r>
            <a:r>
              <a:rPr sz="2100" spc="10" dirty="0"/>
              <a:t>вы</a:t>
            </a:r>
            <a:r>
              <a:rPr sz="2100" spc="-30" dirty="0"/>
              <a:t> </a:t>
            </a:r>
            <a:r>
              <a:rPr sz="2100" spc="-10" dirty="0"/>
              <a:t>получаете</a:t>
            </a:r>
            <a:r>
              <a:rPr sz="2100" dirty="0"/>
              <a:t> при</a:t>
            </a:r>
            <a:r>
              <a:rPr sz="2100" spc="5" dirty="0"/>
              <a:t> </a:t>
            </a:r>
            <a:r>
              <a:rPr sz="2100" spc="-5" dirty="0"/>
              <a:t>разработке</a:t>
            </a:r>
            <a:r>
              <a:rPr sz="2100" spc="-75" dirty="0"/>
              <a:t> </a:t>
            </a:r>
            <a:r>
              <a:rPr sz="2100" spc="5" dirty="0"/>
              <a:t>и </a:t>
            </a:r>
            <a:r>
              <a:rPr sz="2100" dirty="0"/>
              <a:t>реализации</a:t>
            </a:r>
            <a:r>
              <a:rPr sz="2100" spc="5" dirty="0"/>
              <a:t> </a:t>
            </a:r>
            <a:r>
              <a:rPr sz="2100" dirty="0"/>
              <a:t>digital</a:t>
            </a:r>
            <a:r>
              <a:rPr sz="2100" spc="-55" dirty="0"/>
              <a:t> </a:t>
            </a:r>
            <a:r>
              <a:rPr sz="2100" spc="-5" dirty="0"/>
              <a:t>кампании</a:t>
            </a:r>
            <a:endParaRPr sz="2100"/>
          </a:p>
        </p:txBody>
      </p:sp>
      <p:pic>
        <p:nvPicPr>
          <p:cNvPr id="14" name="object 1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52" y="1185672"/>
            <a:ext cx="8964168" cy="421843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595" y="2107768"/>
            <a:ext cx="524129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1" spc="-40" dirty="0">
                <a:solidFill>
                  <a:srgbClr val="FBFDFF"/>
                </a:solidFill>
                <a:latin typeface="Calibri"/>
                <a:cs typeface="Calibri"/>
              </a:rPr>
              <a:t>Data-driven</a:t>
            </a:r>
            <a:r>
              <a:rPr sz="5000" b="1" spc="-80" dirty="0">
                <a:solidFill>
                  <a:srgbClr val="FBFDFF"/>
                </a:solidFill>
                <a:latin typeface="Calibri"/>
                <a:cs typeface="Calibri"/>
              </a:rPr>
              <a:t> </a:t>
            </a:r>
            <a:r>
              <a:rPr sz="5000" b="1" spc="-75" dirty="0">
                <a:solidFill>
                  <a:srgbClr val="FBFDFF"/>
                </a:solidFill>
                <a:latin typeface="Calibri"/>
                <a:cs typeface="Calibri"/>
              </a:rPr>
              <a:t>подход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595" y="3656787"/>
            <a:ext cx="625919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1" spc="-25" dirty="0">
                <a:solidFill>
                  <a:srgbClr val="FBFDFF"/>
                </a:solidFill>
                <a:latin typeface="Calibri"/>
                <a:cs typeface="Calibri"/>
              </a:rPr>
              <a:t>DMP</a:t>
            </a:r>
            <a:r>
              <a:rPr sz="5000" b="1" spc="-35" dirty="0">
                <a:solidFill>
                  <a:srgbClr val="FBFDFF"/>
                </a:solidFill>
                <a:latin typeface="Calibri"/>
                <a:cs typeface="Calibri"/>
              </a:rPr>
              <a:t> </a:t>
            </a:r>
            <a:r>
              <a:rPr sz="5000" b="1" spc="-5" dirty="0">
                <a:solidFill>
                  <a:srgbClr val="FBFDFF"/>
                </a:solidFill>
                <a:latin typeface="Calibri"/>
                <a:cs typeface="Calibri"/>
              </a:rPr>
              <a:t>и</a:t>
            </a:r>
            <a:r>
              <a:rPr sz="5000" b="1" spc="-60" dirty="0">
                <a:solidFill>
                  <a:srgbClr val="FBFDFF"/>
                </a:solidFill>
                <a:latin typeface="Calibri"/>
                <a:cs typeface="Calibri"/>
              </a:rPr>
              <a:t> </a:t>
            </a:r>
            <a:r>
              <a:rPr sz="5000" b="1" spc="-25" dirty="0">
                <a:solidFill>
                  <a:srgbClr val="FBFDFF"/>
                </a:solidFill>
                <a:latin typeface="Calibri"/>
                <a:cs typeface="Calibri"/>
              </a:rPr>
              <a:t>CDP</a:t>
            </a:r>
            <a:r>
              <a:rPr sz="5000" b="1" spc="-15" dirty="0">
                <a:solidFill>
                  <a:srgbClr val="FBFDFF"/>
                </a:solidFill>
                <a:latin typeface="Calibri"/>
                <a:cs typeface="Calibri"/>
              </a:rPr>
              <a:t> </a:t>
            </a:r>
            <a:r>
              <a:rPr sz="5000" b="1" spc="-45" dirty="0">
                <a:solidFill>
                  <a:srgbClr val="FBFDFF"/>
                </a:solidFill>
                <a:latin typeface="Calibri"/>
                <a:cs typeface="Calibri"/>
              </a:rPr>
              <a:t>технологии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4" y="5364479"/>
            <a:ext cx="10167620" cy="688975"/>
          </a:xfrm>
          <a:custGeom>
            <a:avLst/>
            <a:gdLst/>
            <a:ahLst/>
            <a:cxnLst/>
            <a:rect l="l" t="t" r="r" b="b"/>
            <a:pathLst>
              <a:path w="10167620" h="688975">
                <a:moveTo>
                  <a:pt x="10167493" y="21336"/>
                </a:moveTo>
                <a:lnTo>
                  <a:pt x="10106533" y="21336"/>
                </a:lnTo>
                <a:lnTo>
                  <a:pt x="10106533" y="0"/>
                </a:lnTo>
                <a:lnTo>
                  <a:pt x="0" y="0"/>
                </a:lnTo>
                <a:lnTo>
                  <a:pt x="0" y="664387"/>
                </a:lnTo>
                <a:lnTo>
                  <a:pt x="60960" y="664387"/>
                </a:lnTo>
                <a:lnTo>
                  <a:pt x="60960" y="688771"/>
                </a:lnTo>
                <a:lnTo>
                  <a:pt x="10167493" y="688771"/>
                </a:lnTo>
                <a:lnTo>
                  <a:pt x="10167493" y="21336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404" y="660019"/>
            <a:ext cx="547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F81BC"/>
                </a:solidFill>
              </a:rPr>
              <a:t>Зачем</a:t>
            </a:r>
            <a:r>
              <a:rPr sz="2400" spc="10" dirty="0">
                <a:solidFill>
                  <a:srgbClr val="4F81BC"/>
                </a:solidFill>
              </a:rPr>
              <a:t> </a:t>
            </a:r>
            <a:r>
              <a:rPr sz="2400" dirty="0">
                <a:solidFill>
                  <a:srgbClr val="4F81BC"/>
                </a:solidFill>
              </a:rPr>
              <a:t>нужны</a:t>
            </a:r>
            <a:r>
              <a:rPr sz="2400" spc="-35" dirty="0">
                <a:solidFill>
                  <a:srgbClr val="4F81BC"/>
                </a:solidFill>
              </a:rPr>
              <a:t> </a:t>
            </a:r>
            <a:r>
              <a:rPr sz="2400" dirty="0">
                <a:solidFill>
                  <a:srgbClr val="4F81BC"/>
                </a:solidFill>
              </a:rPr>
              <a:t>технологии</a:t>
            </a:r>
            <a:r>
              <a:rPr sz="2400" spc="-45" dirty="0">
                <a:solidFill>
                  <a:srgbClr val="4F81BC"/>
                </a:solidFill>
              </a:rPr>
              <a:t> </a:t>
            </a:r>
            <a:r>
              <a:rPr sz="2400" spc="-5" dirty="0">
                <a:solidFill>
                  <a:srgbClr val="4F81BC"/>
                </a:solidFill>
              </a:rPr>
              <a:t>сбора</a:t>
            </a:r>
            <a:r>
              <a:rPr sz="2400" spc="-40" dirty="0">
                <a:solidFill>
                  <a:srgbClr val="4F81BC"/>
                </a:solidFill>
              </a:rPr>
              <a:t> </a:t>
            </a:r>
            <a:r>
              <a:rPr sz="2400" spc="-5" dirty="0">
                <a:solidFill>
                  <a:srgbClr val="4F81BC"/>
                </a:solidFill>
              </a:rPr>
              <a:t>данных?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605776" y="3457397"/>
            <a:ext cx="2635885" cy="1490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Для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организации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процесса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определения</a:t>
            </a:r>
            <a:r>
              <a:rPr sz="1600" spc="-5" dirty="0">
                <a:latin typeface="Calibri"/>
                <a:cs typeface="Calibri"/>
              </a:rPr>
              <a:t> личности,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необходимо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составить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план</a:t>
            </a:r>
            <a:endParaRPr sz="1600"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600" spc="5" dirty="0">
                <a:latin typeface="Calibri"/>
                <a:cs typeface="Calibri"/>
              </a:rPr>
              <a:t>по </a:t>
            </a:r>
            <a:r>
              <a:rPr sz="1600" spc="-15" dirty="0">
                <a:latin typeface="Calibri"/>
                <a:cs typeface="Calibri"/>
              </a:rPr>
              <a:t>сбору, </a:t>
            </a:r>
            <a:r>
              <a:rPr sz="1600" spc="-5" dirty="0">
                <a:latin typeface="Calibri"/>
                <a:cs typeface="Calibri"/>
              </a:rPr>
              <a:t>объединению </a:t>
            </a:r>
            <a:r>
              <a:rPr sz="1600" spc="5" dirty="0">
                <a:latin typeface="Calibri"/>
                <a:cs typeface="Calibri"/>
              </a:rPr>
              <a:t>и 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распределению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данных.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(Data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strategy)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7009" y="3449523"/>
            <a:ext cx="263969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spc="-15" dirty="0">
                <a:latin typeface="Calibri"/>
                <a:cs typeface="Calibri"/>
              </a:rPr>
              <a:t>Одного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источника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данных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для</a:t>
            </a:r>
            <a:endParaRPr sz="1600">
              <a:latin typeface="Calibri"/>
              <a:cs typeface="Calibri"/>
            </a:endParaRPr>
          </a:p>
          <a:p>
            <a:pPr marL="243840" marR="236854" indent="1270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определения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личности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недостаточно.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Нужно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использовать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несколько,</a:t>
            </a:r>
            <a:endParaRPr sz="1600">
              <a:latin typeface="Calibri"/>
              <a:cs typeface="Calibri"/>
            </a:endParaRPr>
          </a:p>
          <a:p>
            <a:pPr marL="48895" marR="38100" indent="-254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чтобы </a:t>
            </a:r>
            <a:r>
              <a:rPr sz="1600" spc="-10" dirty="0">
                <a:latin typeface="Calibri"/>
                <a:cs typeface="Calibri"/>
              </a:rPr>
              <a:t>создалось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как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можно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более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полное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представление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клиенте.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850" y="3457397"/>
            <a:ext cx="2433955" cy="1978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latin typeface="Calibri"/>
                <a:cs typeface="Calibri"/>
              </a:rPr>
              <a:t>Сведения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о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клиенте</a:t>
            </a:r>
            <a:endParaRPr sz="1600">
              <a:latin typeface="Calibri"/>
              <a:cs typeface="Calibri"/>
            </a:endParaRPr>
          </a:p>
          <a:p>
            <a:pPr marL="149225" marR="144780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помогают </a:t>
            </a:r>
            <a:r>
              <a:rPr sz="1600" spc="-10" dirty="0">
                <a:latin typeface="Calibri"/>
                <a:cs typeface="Calibri"/>
              </a:rPr>
              <a:t>нацелиться </a:t>
            </a:r>
            <a:r>
              <a:rPr sz="1600" dirty="0">
                <a:latin typeface="Calibri"/>
                <a:cs typeface="Calibri"/>
              </a:rPr>
              <a:t>на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нужную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аудиторию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наладить с ней </a:t>
            </a:r>
            <a:r>
              <a:rPr sz="1600" spc="-5" dirty="0">
                <a:latin typeface="Calibri"/>
                <a:cs typeface="Calibri"/>
              </a:rPr>
              <a:t>тесную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связь. </a:t>
            </a:r>
            <a:r>
              <a:rPr sz="1600" dirty="0">
                <a:latin typeface="Calibri"/>
                <a:cs typeface="Calibri"/>
              </a:rPr>
              <a:t>Понимание </a:t>
            </a:r>
            <a:r>
              <a:rPr sz="1600" spc="-5" dirty="0">
                <a:latin typeface="Calibri"/>
                <a:cs typeface="Calibri"/>
              </a:rPr>
              <a:t>личности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клиентов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важно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для</a:t>
            </a:r>
            <a:endParaRPr sz="1600">
              <a:latin typeface="Calibri"/>
              <a:cs typeface="Calibri"/>
            </a:endParaRPr>
          </a:p>
          <a:p>
            <a:pPr marL="360045" marR="35433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привлечения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новой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аудитории.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472" y="1865376"/>
            <a:ext cx="1225296" cy="12222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359" y="1865376"/>
            <a:ext cx="1225296" cy="12222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847" y="1865376"/>
            <a:ext cx="1225296" cy="122224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163" y="769061"/>
            <a:ext cx="9547860" cy="342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2023"/>
                </a:solidFill>
                <a:latin typeface="Calibri"/>
                <a:cs typeface="Calibri"/>
              </a:rPr>
              <a:t>DMP</a:t>
            </a:r>
            <a:r>
              <a:rPr sz="2400" b="1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2023"/>
                </a:solidFill>
                <a:latin typeface="Calibri"/>
                <a:cs typeface="Calibri"/>
              </a:rPr>
              <a:t>(от</a:t>
            </a:r>
            <a:r>
              <a:rPr sz="2400" b="1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F2023"/>
                </a:solidFill>
                <a:latin typeface="Calibri"/>
                <a:cs typeface="Calibri"/>
              </a:rPr>
              <a:t>английского</a:t>
            </a:r>
            <a:r>
              <a:rPr sz="2400" b="1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F2023"/>
                </a:solidFill>
                <a:latin typeface="Calibri"/>
                <a:cs typeface="Calibri"/>
              </a:rPr>
              <a:t>Data</a:t>
            </a:r>
            <a:r>
              <a:rPr sz="2400" b="1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2023"/>
                </a:solidFill>
                <a:latin typeface="Calibri"/>
                <a:cs typeface="Calibri"/>
              </a:rPr>
              <a:t>Management</a:t>
            </a:r>
            <a:r>
              <a:rPr sz="2400" b="1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2023"/>
                </a:solidFill>
                <a:latin typeface="Calibri"/>
                <a:cs typeface="Calibri"/>
              </a:rPr>
              <a:t>Platform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)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или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платформа</a:t>
            </a:r>
            <a:endParaRPr sz="2400">
              <a:latin typeface="Calibri"/>
              <a:cs typeface="Calibri"/>
            </a:endParaRPr>
          </a:p>
          <a:p>
            <a:pPr marL="12700" marR="18796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управления данными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— программное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обеспечение,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которое позволяет </a:t>
            </a:r>
            <a:r>
              <a:rPr sz="2400" spc="-5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собирать, обрабатывать и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хранить любые типы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аудиторных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данных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(1st </a:t>
            </a:r>
            <a:r>
              <a:rPr sz="2400" spc="-5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зашифрованные,</a:t>
            </a:r>
            <a:r>
              <a:rPr sz="24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2nd,</a:t>
            </a:r>
            <a:r>
              <a:rPr sz="240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3rd),</a:t>
            </a:r>
            <a:r>
              <a:rPr sz="2400" spc="-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а</a:t>
            </a:r>
            <a:r>
              <a:rPr sz="24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также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обладает</a:t>
            </a:r>
            <a:r>
              <a:rPr sz="240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возможностью</a:t>
            </a:r>
            <a:r>
              <a:rPr sz="240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их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активации</a:t>
            </a:r>
            <a:r>
              <a:rPr sz="24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(использования)</a:t>
            </a:r>
            <a:r>
              <a:rPr sz="24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через</a:t>
            </a:r>
            <a:r>
              <a:rPr sz="24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привычные</a:t>
            </a:r>
            <a:r>
              <a:rPr sz="24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медиа-каналы.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1F2023"/>
                </a:solidFill>
                <a:latin typeface="Arial"/>
                <a:cs typeface="Arial"/>
              </a:rPr>
              <a:t>CDP (</a:t>
            </a:r>
            <a:r>
              <a:rPr sz="2400" b="1" spc="-5" dirty="0">
                <a:solidFill>
                  <a:srgbClr val="1F2023"/>
                </a:solidFill>
                <a:latin typeface="Calibri"/>
                <a:cs typeface="Calibri"/>
              </a:rPr>
              <a:t>от </a:t>
            </a:r>
            <a:r>
              <a:rPr sz="2400" b="1" spc="-20" dirty="0">
                <a:solidFill>
                  <a:srgbClr val="1F2023"/>
                </a:solidFill>
                <a:latin typeface="Calibri"/>
                <a:cs typeface="Calibri"/>
              </a:rPr>
              <a:t>английского </a:t>
            </a:r>
            <a:r>
              <a:rPr sz="2400" b="1" spc="-10" dirty="0">
                <a:solidFill>
                  <a:srgbClr val="1F2023"/>
                </a:solidFill>
                <a:latin typeface="Calibri"/>
                <a:cs typeface="Calibri"/>
              </a:rPr>
              <a:t>Customer </a:t>
            </a:r>
            <a:r>
              <a:rPr sz="2400" b="1" spc="-15" dirty="0">
                <a:solidFill>
                  <a:srgbClr val="1F2023"/>
                </a:solidFill>
                <a:latin typeface="Calibri"/>
                <a:cs typeface="Calibri"/>
              </a:rPr>
              <a:t>Data </a:t>
            </a:r>
            <a:r>
              <a:rPr sz="2400" b="1" spc="-10" dirty="0">
                <a:solidFill>
                  <a:srgbClr val="1F2023"/>
                </a:solidFill>
                <a:latin typeface="Calibri"/>
                <a:cs typeface="Calibri"/>
              </a:rPr>
              <a:t>Platform</a:t>
            </a:r>
            <a:r>
              <a:rPr sz="2400" b="1" spc="-10" dirty="0">
                <a:solidFill>
                  <a:srgbClr val="1F2023"/>
                </a:solidFill>
                <a:latin typeface="Arial"/>
                <a:cs typeface="Arial"/>
              </a:rPr>
              <a:t>) </a:t>
            </a:r>
            <a:r>
              <a:rPr sz="2400" b="1" dirty="0">
                <a:solidFill>
                  <a:srgbClr val="1F2023"/>
                </a:solidFill>
                <a:latin typeface="Calibri"/>
                <a:cs typeface="Calibri"/>
              </a:rPr>
              <a:t>— 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это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решение,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которое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объединяет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в</a:t>
            </a:r>
            <a:r>
              <a:rPr sz="24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себе</a:t>
            </a:r>
            <a:r>
              <a:rPr sz="24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преимущества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платформы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управления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данными</a:t>
            </a:r>
            <a:r>
              <a:rPr sz="24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DMP </a:t>
            </a:r>
            <a:r>
              <a:rPr sz="2400" spc="-5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и</a:t>
            </a:r>
            <a:r>
              <a:rPr sz="24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системы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управления</a:t>
            </a:r>
            <a:r>
              <a:rPr sz="24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взаимоотношениями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с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клиентами</a:t>
            </a:r>
            <a:r>
              <a:rPr sz="24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CRM.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" y="237744"/>
            <a:ext cx="10732007" cy="56448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025" y="5041201"/>
            <a:ext cx="10387965" cy="829944"/>
            <a:chOff x="204025" y="5041201"/>
            <a:chExt cx="10387965" cy="829944"/>
          </a:xfrm>
        </p:grpSpPr>
        <p:sp>
          <p:nvSpPr>
            <p:cNvPr id="3" name="object 3"/>
            <p:cNvSpPr/>
            <p:nvPr/>
          </p:nvSpPr>
          <p:spPr>
            <a:xfrm>
              <a:off x="216408" y="5053584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8" y="5053584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7971" y="655701"/>
            <a:ext cx="8439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Arial"/>
                <a:cs typeface="Arial"/>
              </a:rPr>
              <a:t>Какие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задачи</a:t>
            </a:r>
            <a:r>
              <a:rPr dirty="0">
                <a:latin typeface="Arial"/>
                <a:cs typeface="Arial"/>
              </a:rPr>
              <a:t> </a:t>
            </a:r>
            <a:r>
              <a:rPr spc="-60" dirty="0">
                <a:latin typeface="Arial"/>
                <a:cs typeface="Arial"/>
              </a:rPr>
              <a:t>может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решать</a:t>
            </a:r>
            <a:r>
              <a:rPr spc="13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digital-стратегия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3457" y="1511884"/>
            <a:ext cx="6787515" cy="1746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238760" algn="l"/>
              </a:tabLst>
            </a:pPr>
            <a:r>
              <a:rPr sz="1600" spc="-5" dirty="0">
                <a:latin typeface="Arial"/>
                <a:cs typeface="Arial"/>
              </a:rPr>
              <a:t>Формирование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полной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экосистемы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присутствия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бренда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интернете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для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решения задач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маркетингового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уровня.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buAutoNum type="arabicPeriod" startAt="2"/>
              <a:tabLst>
                <a:tab pos="238760" algn="l"/>
              </a:tabLst>
            </a:pPr>
            <a:r>
              <a:rPr sz="1600" dirty="0">
                <a:latin typeface="Arial"/>
                <a:cs typeface="Arial"/>
              </a:rPr>
              <a:t>Вывести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рынок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новый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продукт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2"/>
            </a:pPr>
            <a:endParaRPr sz="165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AutoNum type="arabicPeriod" startAt="2"/>
              <a:tabLst>
                <a:tab pos="241935" algn="l"/>
              </a:tabLst>
            </a:pPr>
            <a:r>
              <a:rPr sz="1600" dirty="0">
                <a:latin typeface="Arial"/>
                <a:cs typeface="Arial"/>
              </a:rPr>
              <a:t>Повышение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ROI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</a:t>
            </a:r>
            <a:r>
              <a:rPr sz="1600" spc="-5" dirty="0">
                <a:latin typeface="Arial"/>
                <a:cs typeface="Arial"/>
              </a:rPr>
              <a:t> учётом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всех</a:t>
            </a:r>
            <a:r>
              <a:rPr sz="1600" spc="-5" dirty="0">
                <a:latin typeface="Arial"/>
                <a:cs typeface="Arial"/>
              </a:rPr>
              <a:t> маркетинговых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расходов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интернете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" y="3294887"/>
            <a:ext cx="10780775" cy="28254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4" y="5364479"/>
            <a:ext cx="10167620" cy="688975"/>
          </a:xfrm>
          <a:custGeom>
            <a:avLst/>
            <a:gdLst/>
            <a:ahLst/>
            <a:cxnLst/>
            <a:rect l="l" t="t" r="r" b="b"/>
            <a:pathLst>
              <a:path w="10167620" h="688975">
                <a:moveTo>
                  <a:pt x="10167493" y="21336"/>
                </a:moveTo>
                <a:lnTo>
                  <a:pt x="10106533" y="21336"/>
                </a:lnTo>
                <a:lnTo>
                  <a:pt x="10106533" y="0"/>
                </a:lnTo>
                <a:lnTo>
                  <a:pt x="0" y="0"/>
                </a:lnTo>
                <a:lnTo>
                  <a:pt x="0" y="664387"/>
                </a:lnTo>
                <a:lnTo>
                  <a:pt x="60960" y="664387"/>
                </a:lnTo>
                <a:lnTo>
                  <a:pt x="60960" y="688771"/>
                </a:lnTo>
                <a:lnTo>
                  <a:pt x="10167493" y="688771"/>
                </a:lnTo>
                <a:lnTo>
                  <a:pt x="10167493" y="21336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643" y="418338"/>
            <a:ext cx="54019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5" dirty="0">
                <a:solidFill>
                  <a:srgbClr val="4F81BC"/>
                </a:solidFill>
                <a:latin typeface="Arial"/>
                <a:cs typeface="Arial"/>
              </a:rPr>
              <a:t>Три</a:t>
            </a:r>
            <a:r>
              <a:rPr sz="2000" spc="-4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F81BC"/>
                </a:solidFill>
                <a:latin typeface="Arial"/>
                <a:cs typeface="Arial"/>
              </a:rPr>
              <a:t>типа</a:t>
            </a:r>
            <a:r>
              <a:rPr sz="2000" spc="2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F81BC"/>
                </a:solidFill>
                <a:latin typeface="Arial"/>
                <a:cs typeface="Arial"/>
              </a:rPr>
              <a:t>данных</a:t>
            </a:r>
            <a:r>
              <a:rPr sz="2000" spc="2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F81BC"/>
                </a:solidFill>
                <a:latin typeface="Arial"/>
                <a:cs typeface="Arial"/>
              </a:rPr>
              <a:t>с</a:t>
            </a:r>
            <a:r>
              <a:rPr sz="2000" spc="-10" dirty="0">
                <a:solidFill>
                  <a:srgbClr val="4F81BC"/>
                </a:solidFill>
                <a:latin typeface="Arial"/>
                <a:cs typeface="Arial"/>
              </a:rPr>
              <a:t> точки</a:t>
            </a:r>
            <a:r>
              <a:rPr sz="2000" spc="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F81BC"/>
                </a:solidFill>
                <a:latin typeface="Arial"/>
                <a:cs typeface="Arial"/>
              </a:rPr>
              <a:t>зрения</a:t>
            </a:r>
            <a:r>
              <a:rPr sz="2000" spc="2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F81BC"/>
                </a:solidFill>
                <a:latin typeface="Arial"/>
                <a:cs typeface="Arial"/>
              </a:rPr>
              <a:t>владения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395" y="1246073"/>
            <a:ext cx="6954520" cy="771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Arial"/>
                <a:cs typeface="Arial"/>
              </a:rPr>
              <a:t>1s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55" dirty="0">
                <a:latin typeface="Arial"/>
                <a:cs typeface="Arial"/>
              </a:rPr>
              <a:t>P</a:t>
            </a:r>
            <a:r>
              <a:rPr sz="1600" b="1" spc="40" dirty="0">
                <a:latin typeface="Arial"/>
                <a:cs typeface="Arial"/>
              </a:rPr>
              <a:t>ar</a:t>
            </a:r>
            <a:r>
              <a:rPr sz="1600" b="1" spc="35" dirty="0">
                <a:latin typeface="Arial"/>
                <a:cs typeface="Arial"/>
              </a:rPr>
              <a:t>t</a:t>
            </a:r>
            <a:r>
              <a:rPr sz="1600" b="1" spc="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Arial"/>
                <a:cs typeface="Arial"/>
              </a:rPr>
              <a:t>Данные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опосетителях,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собранные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собственных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ресурсов: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сайт,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CRM,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35" dirty="0">
                <a:latin typeface="Arial"/>
                <a:cs typeface="Arial"/>
              </a:rPr>
              <a:t>мобильное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приложение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447" y="2453386"/>
            <a:ext cx="6496685" cy="999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70"/>
              </a:lnSpc>
              <a:spcBef>
                <a:spcPts val="105"/>
              </a:spcBef>
            </a:pPr>
            <a:r>
              <a:rPr sz="1600" b="1" spc="60" dirty="0">
                <a:latin typeface="Arial"/>
                <a:cs typeface="Arial"/>
              </a:rPr>
              <a:t>2nd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Party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70"/>
              </a:lnSpc>
              <a:tabLst>
                <a:tab pos="4832985" algn="l"/>
              </a:tabLst>
            </a:pPr>
            <a:r>
              <a:rPr sz="1600" spc="-25" dirty="0">
                <a:latin typeface="Arial"/>
                <a:cs typeface="Arial"/>
              </a:rPr>
              <a:t>Данные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партнёра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(к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примеру,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данные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собранные	</a:t>
            </a:r>
            <a:r>
              <a:rPr sz="1600" spc="15" dirty="0">
                <a:latin typeface="Arial"/>
                <a:cs typeface="Arial"/>
              </a:rPr>
              <a:t>онлайн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аптеками</a:t>
            </a:r>
            <a:endParaRPr sz="1600">
              <a:latin typeface="Arial"/>
              <a:cs typeface="Arial"/>
            </a:endParaRPr>
          </a:p>
          <a:p>
            <a:pPr marL="12700" marR="441959">
              <a:lnSpc>
                <a:spcPct val="101299"/>
              </a:lnSpc>
              <a:spcBef>
                <a:spcPts val="30"/>
              </a:spcBef>
            </a:pPr>
            <a:r>
              <a:rPr sz="1600" spc="50" dirty="0">
                <a:latin typeface="Arial"/>
                <a:cs typeface="Arial"/>
              </a:rPr>
              <a:t>могут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дополнять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данные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фарм.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компании).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Данные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покупаются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напрямую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партнёра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395" y="4024325"/>
            <a:ext cx="6492875" cy="7531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875"/>
              </a:lnSpc>
              <a:spcBef>
                <a:spcPts val="110"/>
              </a:spcBef>
            </a:pPr>
            <a:r>
              <a:rPr sz="1600" b="1" spc="60" dirty="0">
                <a:latin typeface="Arial"/>
                <a:cs typeface="Arial"/>
              </a:rPr>
              <a:t>3rd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Party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75"/>
              </a:lnSpc>
            </a:pPr>
            <a:r>
              <a:rPr sz="1600" spc="-25" dirty="0">
                <a:latin typeface="Arial"/>
                <a:cs typeface="Arial"/>
              </a:rPr>
              <a:t>Данные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внешних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поставщиков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(зачастую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напрямую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неизвестних),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dirty="0">
                <a:latin typeface="Arial"/>
                <a:cs typeface="Arial"/>
              </a:rPr>
              <a:t>собранных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со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всего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интернета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компанией, 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агрегирующей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данные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728" y="1767840"/>
            <a:ext cx="2855976" cy="2776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94395" y="3269056"/>
            <a:ext cx="1453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8990D1"/>
                </a:solidFill>
                <a:latin typeface="Arial"/>
                <a:cs typeface="Arial"/>
              </a:rPr>
              <a:t>2nd</a:t>
            </a:r>
            <a:r>
              <a:rPr sz="2400" b="1" spc="-160" dirty="0">
                <a:solidFill>
                  <a:srgbClr val="8990D1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8990D1"/>
                </a:solidFill>
                <a:latin typeface="Arial"/>
                <a:cs typeface="Arial"/>
              </a:rPr>
              <a:t>Party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5543" y="3912184"/>
            <a:ext cx="1386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AF7ECF"/>
                </a:solidFill>
                <a:latin typeface="Arial"/>
                <a:cs typeface="Arial"/>
              </a:rPr>
              <a:t>3rd</a:t>
            </a:r>
            <a:r>
              <a:rPr sz="2400" b="1" spc="-165" dirty="0">
                <a:solidFill>
                  <a:srgbClr val="AF7ECF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AF7ECF"/>
                </a:solidFill>
                <a:latin typeface="Arial"/>
                <a:cs typeface="Arial"/>
              </a:rPr>
              <a:t>Party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7321" y="1803273"/>
            <a:ext cx="1318895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580" marR="196850" indent="-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5B4D3"/>
                </a:solidFill>
                <a:latin typeface="Arial"/>
                <a:cs typeface="Arial"/>
              </a:rPr>
              <a:t>D</a:t>
            </a:r>
            <a:r>
              <a:rPr sz="2400" b="1" spc="-20" dirty="0">
                <a:solidFill>
                  <a:srgbClr val="35B4D3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35B4D3"/>
                </a:solidFill>
                <a:latin typeface="Arial"/>
                <a:cs typeface="Arial"/>
              </a:rPr>
              <a:t>P  </a:t>
            </a:r>
            <a:r>
              <a:rPr sz="2400" b="1" spc="-10" dirty="0">
                <a:solidFill>
                  <a:srgbClr val="35B4D3"/>
                </a:solidFill>
                <a:latin typeface="Arial"/>
                <a:cs typeface="Arial"/>
              </a:rPr>
              <a:t>CDP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b="1" spc="5" dirty="0">
                <a:solidFill>
                  <a:srgbClr val="07C7DA"/>
                </a:solidFill>
                <a:latin typeface="Arial"/>
                <a:cs typeface="Arial"/>
              </a:rPr>
              <a:t>1s</a:t>
            </a:r>
            <a:r>
              <a:rPr sz="2400" b="1" dirty="0">
                <a:solidFill>
                  <a:srgbClr val="07C7DA"/>
                </a:solidFill>
                <a:latin typeface="Arial"/>
                <a:cs typeface="Arial"/>
              </a:rPr>
              <a:t>t</a:t>
            </a:r>
            <a:r>
              <a:rPr sz="2400" b="1" spc="-175" dirty="0">
                <a:solidFill>
                  <a:srgbClr val="07C7DA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7C7DA"/>
                </a:solidFill>
                <a:latin typeface="Arial"/>
                <a:cs typeface="Arial"/>
              </a:rPr>
              <a:t>Pa</a:t>
            </a:r>
            <a:r>
              <a:rPr sz="2400" b="1" spc="45" dirty="0">
                <a:solidFill>
                  <a:srgbClr val="07C7DA"/>
                </a:solidFill>
                <a:latin typeface="Arial"/>
                <a:cs typeface="Arial"/>
              </a:rPr>
              <a:t>r</a:t>
            </a:r>
            <a:r>
              <a:rPr sz="2400" b="1" spc="35" dirty="0">
                <a:solidFill>
                  <a:srgbClr val="07C7DA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7C7DA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4" y="5364479"/>
            <a:ext cx="10167620" cy="688975"/>
          </a:xfrm>
          <a:custGeom>
            <a:avLst/>
            <a:gdLst/>
            <a:ahLst/>
            <a:cxnLst/>
            <a:rect l="l" t="t" r="r" b="b"/>
            <a:pathLst>
              <a:path w="10167620" h="688975">
                <a:moveTo>
                  <a:pt x="10167493" y="21336"/>
                </a:moveTo>
                <a:lnTo>
                  <a:pt x="10106533" y="21336"/>
                </a:lnTo>
                <a:lnTo>
                  <a:pt x="10106533" y="0"/>
                </a:lnTo>
                <a:lnTo>
                  <a:pt x="0" y="0"/>
                </a:lnTo>
                <a:lnTo>
                  <a:pt x="0" y="664387"/>
                </a:lnTo>
                <a:lnTo>
                  <a:pt x="60960" y="664387"/>
                </a:lnTo>
                <a:lnTo>
                  <a:pt x="60960" y="688771"/>
                </a:lnTo>
                <a:lnTo>
                  <a:pt x="10167493" y="688771"/>
                </a:lnTo>
                <a:lnTo>
                  <a:pt x="10167493" y="21336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643" y="327152"/>
            <a:ext cx="43357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4F81BC"/>
                </a:solidFill>
                <a:latin typeface="Arial"/>
                <a:cs typeface="Arial"/>
              </a:rPr>
              <a:t>Типы</a:t>
            </a:r>
            <a:r>
              <a:rPr sz="2800" spc="-6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F81BC"/>
                </a:solidFill>
                <a:latin typeface="Arial"/>
                <a:cs typeface="Arial"/>
              </a:rPr>
              <a:t>данных</a:t>
            </a:r>
            <a:r>
              <a:rPr sz="2800" spc="-5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Arial"/>
                <a:cs typeface="Arial"/>
              </a:rPr>
              <a:t>для</a:t>
            </a:r>
            <a:r>
              <a:rPr sz="2800" spc="-4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Arial"/>
                <a:cs typeface="Arial"/>
              </a:rPr>
              <a:t>сбора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643" y="1247343"/>
            <a:ext cx="22313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4F81BC"/>
                </a:solidFill>
                <a:latin typeface="Arial"/>
                <a:cs typeface="Arial"/>
              </a:rPr>
              <a:t>З</a:t>
            </a:r>
            <a:r>
              <a:rPr sz="2800" b="1" spc="-10" dirty="0">
                <a:solidFill>
                  <a:srgbClr val="4F81BC"/>
                </a:solidFill>
                <a:latin typeface="Arial"/>
                <a:cs typeface="Arial"/>
              </a:rPr>
              <a:t>а</a:t>
            </a:r>
            <a:r>
              <a:rPr sz="2800" b="1" dirty="0">
                <a:solidFill>
                  <a:srgbClr val="4F81BC"/>
                </a:solidFill>
                <a:latin typeface="Arial"/>
                <a:cs typeface="Arial"/>
              </a:rPr>
              <a:t>яв</a:t>
            </a:r>
            <a:r>
              <a:rPr sz="2800" b="1" spc="-15" dirty="0">
                <a:solidFill>
                  <a:srgbClr val="4F81BC"/>
                </a:solidFill>
                <a:latin typeface="Arial"/>
                <a:cs typeface="Arial"/>
              </a:rPr>
              <a:t>л</a:t>
            </a:r>
            <a:r>
              <a:rPr sz="2800" b="1" dirty="0">
                <a:solidFill>
                  <a:srgbClr val="4F81BC"/>
                </a:solidFill>
                <a:latin typeface="Arial"/>
                <a:cs typeface="Arial"/>
              </a:rPr>
              <a:t>ен</a:t>
            </a:r>
            <a:r>
              <a:rPr sz="2800" b="1" spc="10" dirty="0">
                <a:solidFill>
                  <a:srgbClr val="4F81BC"/>
                </a:solidFill>
                <a:latin typeface="Arial"/>
                <a:cs typeface="Arial"/>
              </a:rPr>
              <a:t>н</a:t>
            </a:r>
            <a:r>
              <a:rPr sz="2800" b="1" spc="5" dirty="0">
                <a:solidFill>
                  <a:srgbClr val="4F81BC"/>
                </a:solidFill>
                <a:latin typeface="Arial"/>
                <a:cs typeface="Arial"/>
              </a:rPr>
              <a:t>ые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6598" y="1225042"/>
            <a:ext cx="27603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4F81BC"/>
                </a:solidFill>
                <a:latin typeface="Arial"/>
                <a:cs typeface="Arial"/>
              </a:rPr>
              <a:t>П</a:t>
            </a:r>
            <a:r>
              <a:rPr sz="2800" b="1" spc="-15" dirty="0">
                <a:solidFill>
                  <a:srgbClr val="4F81BC"/>
                </a:solidFill>
                <a:latin typeface="Arial"/>
                <a:cs typeface="Arial"/>
              </a:rPr>
              <a:t>о</a:t>
            </a:r>
            <a:r>
              <a:rPr sz="2800" b="1" dirty="0">
                <a:solidFill>
                  <a:srgbClr val="4F81BC"/>
                </a:solidFill>
                <a:latin typeface="Arial"/>
                <a:cs typeface="Arial"/>
              </a:rPr>
              <a:t>веде</a:t>
            </a:r>
            <a:r>
              <a:rPr sz="2800" b="1" spc="5" dirty="0">
                <a:solidFill>
                  <a:srgbClr val="4F81BC"/>
                </a:solidFill>
                <a:latin typeface="Arial"/>
                <a:cs typeface="Arial"/>
              </a:rPr>
              <a:t>н</a:t>
            </a:r>
            <a:r>
              <a:rPr sz="2800" b="1" dirty="0">
                <a:solidFill>
                  <a:srgbClr val="4F81BC"/>
                </a:solidFill>
                <a:latin typeface="Arial"/>
                <a:cs typeface="Arial"/>
              </a:rPr>
              <a:t>чес</a:t>
            </a:r>
            <a:r>
              <a:rPr sz="2800" b="1" spc="15" dirty="0">
                <a:solidFill>
                  <a:srgbClr val="4F81BC"/>
                </a:solidFill>
                <a:latin typeface="Arial"/>
                <a:cs typeface="Arial"/>
              </a:rPr>
              <a:t>к</a:t>
            </a:r>
            <a:r>
              <a:rPr sz="2800" b="1" dirty="0">
                <a:solidFill>
                  <a:srgbClr val="4F81BC"/>
                </a:solidFill>
                <a:latin typeface="Arial"/>
                <a:cs typeface="Arial"/>
              </a:rPr>
              <a:t>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5581" y="1221105"/>
            <a:ext cx="21583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4F81BC"/>
                </a:solidFill>
                <a:latin typeface="Arial"/>
                <a:cs typeface="Arial"/>
              </a:rPr>
              <a:t>Данные о </a:t>
            </a:r>
            <a:r>
              <a:rPr sz="2800" b="1" spc="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F81BC"/>
                </a:solidFill>
                <a:latin typeface="Arial"/>
                <a:cs typeface="Arial"/>
              </a:rPr>
              <a:t>на</a:t>
            </a:r>
            <a:r>
              <a:rPr sz="2800" b="1" spc="15" dirty="0">
                <a:solidFill>
                  <a:srgbClr val="4F81BC"/>
                </a:solidFill>
                <a:latin typeface="Arial"/>
                <a:cs typeface="Arial"/>
              </a:rPr>
              <a:t>м</a:t>
            </a:r>
            <a:r>
              <a:rPr sz="2800" b="1" spc="-5" dirty="0">
                <a:solidFill>
                  <a:srgbClr val="4F81BC"/>
                </a:solidFill>
                <a:latin typeface="Arial"/>
                <a:cs typeface="Arial"/>
              </a:rPr>
              <a:t>е</a:t>
            </a:r>
            <a:r>
              <a:rPr sz="2800" b="1" spc="-15" dirty="0">
                <a:solidFill>
                  <a:srgbClr val="4F81BC"/>
                </a:solidFill>
                <a:latin typeface="Arial"/>
                <a:cs typeface="Arial"/>
              </a:rPr>
              <a:t>р</a:t>
            </a:r>
            <a:r>
              <a:rPr sz="2800" b="1" spc="-5" dirty="0">
                <a:solidFill>
                  <a:srgbClr val="4F81BC"/>
                </a:solidFill>
                <a:latin typeface="Arial"/>
                <a:cs typeface="Arial"/>
              </a:rPr>
              <a:t>ениях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639" y="2404694"/>
            <a:ext cx="1059180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100"/>
              </a:spcBef>
              <a:buChar char="-"/>
              <a:tabLst>
                <a:tab pos="216535" algn="l"/>
                <a:tab pos="217170" algn="l"/>
              </a:tabLst>
            </a:pPr>
            <a:r>
              <a:rPr sz="1800" dirty="0">
                <a:latin typeface="Arial"/>
                <a:cs typeface="Arial"/>
              </a:rPr>
              <a:t>пол</a:t>
            </a:r>
            <a:endParaRPr sz="1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spcBef>
                <a:spcPts val="5"/>
              </a:spcBef>
              <a:buChar char="-"/>
              <a:tabLst>
                <a:tab pos="216535" algn="l"/>
                <a:tab pos="217170" algn="l"/>
              </a:tabLst>
            </a:pPr>
            <a:r>
              <a:rPr sz="1800" spc="-5" dirty="0">
                <a:latin typeface="Arial"/>
                <a:cs typeface="Arial"/>
              </a:rPr>
              <a:t>в</a:t>
            </a:r>
            <a:r>
              <a:rPr sz="1800" spc="5" dirty="0">
                <a:latin typeface="Arial"/>
                <a:cs typeface="Arial"/>
              </a:rPr>
              <a:t>о</a:t>
            </a:r>
            <a:r>
              <a:rPr sz="1800" spc="-10" dirty="0">
                <a:latin typeface="Arial"/>
                <a:cs typeface="Arial"/>
              </a:rPr>
              <a:t>з</a:t>
            </a:r>
            <a:r>
              <a:rPr sz="1800" spc="5" dirty="0">
                <a:latin typeface="Arial"/>
                <a:cs typeface="Arial"/>
              </a:rPr>
              <a:t>ра</a:t>
            </a:r>
            <a:r>
              <a:rPr sz="1800" spc="10" dirty="0">
                <a:latin typeface="Arial"/>
                <a:cs typeface="Arial"/>
              </a:rPr>
              <a:t>с</a:t>
            </a:r>
            <a:r>
              <a:rPr sz="1800" dirty="0">
                <a:latin typeface="Arial"/>
                <a:cs typeface="Arial"/>
              </a:rPr>
              <a:t>т</a:t>
            </a:r>
            <a:endParaRPr sz="1800">
              <a:latin typeface="Arial"/>
              <a:cs typeface="Arial"/>
            </a:endParaRPr>
          </a:p>
          <a:p>
            <a:pPr marL="216535" indent="-204470">
              <a:lnSpc>
                <a:spcPct val="100000"/>
              </a:lnSpc>
              <a:spcBef>
                <a:spcPts val="95"/>
              </a:spcBef>
              <a:buChar char="-"/>
              <a:tabLst>
                <a:tab pos="216535" algn="l"/>
                <a:tab pos="217170" algn="l"/>
              </a:tabLst>
            </a:pPr>
            <a:r>
              <a:rPr sz="1800" spc="-10" dirty="0">
                <a:latin typeface="Arial"/>
                <a:cs typeface="Arial"/>
              </a:rPr>
              <a:t>доход.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447" y="4612944"/>
            <a:ext cx="2778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Срок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хранения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данных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ограничен!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0328" y="2359914"/>
            <a:ext cx="2988945" cy="168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166370" indent="-219710">
              <a:lnSpc>
                <a:spcPct val="100000"/>
              </a:lnSpc>
              <a:spcBef>
                <a:spcPts val="100"/>
              </a:spcBef>
              <a:buChar char="-"/>
              <a:tabLst>
                <a:tab pos="231775" algn="l"/>
                <a:tab pos="232410" algn="l"/>
              </a:tabLst>
            </a:pPr>
            <a:r>
              <a:rPr sz="1800" dirty="0">
                <a:latin typeface="Arial"/>
                <a:cs typeface="Arial"/>
              </a:rPr>
              <a:t>интересы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различным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тематикам, история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посещения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ресурсов</a:t>
            </a:r>
            <a:endParaRPr sz="18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spcBef>
                <a:spcPts val="95"/>
              </a:spcBef>
              <a:buChar char="-"/>
              <a:tabLst>
                <a:tab pos="231775" algn="l"/>
                <a:tab pos="232410" algn="l"/>
              </a:tabLst>
            </a:pPr>
            <a:r>
              <a:rPr sz="1800" dirty="0">
                <a:latin typeface="Arial"/>
                <a:cs typeface="Arial"/>
              </a:rPr>
              <a:t>история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запросов</a:t>
            </a:r>
            <a:endParaRPr sz="18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buChar char="-"/>
              <a:tabLst>
                <a:tab pos="231775" algn="l"/>
                <a:tab pos="232410" algn="l"/>
              </a:tabLst>
            </a:pPr>
            <a:r>
              <a:rPr sz="1800" dirty="0">
                <a:latin typeface="Arial"/>
                <a:cs typeface="Arial"/>
              </a:rPr>
              <a:t>история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совершения</a:t>
            </a:r>
            <a:endParaRPr sz="18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конверсионных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действий.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0328" y="4567555"/>
            <a:ext cx="3113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Срок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хранения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дней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(срок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жизни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cookie)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7928" y="2404694"/>
            <a:ext cx="29889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Запросы,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ориентированные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 </a:t>
            </a:r>
            <a:r>
              <a:rPr sz="1800" dirty="0">
                <a:latin typeface="Arial"/>
                <a:cs typeface="Arial"/>
              </a:rPr>
              <a:t>совершение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конечных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действий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(покупок)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97928" y="4325823"/>
            <a:ext cx="308483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От</a:t>
            </a:r>
            <a:r>
              <a:rPr sz="1800" dirty="0">
                <a:latin typeface="Arial"/>
                <a:cs typeface="Arial"/>
              </a:rPr>
              <a:t> 2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14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дней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зависимости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от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периода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принятия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решения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покупке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41375" y="5626608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303"/>
                </a:lnTo>
              </a:path>
            </a:pathLst>
          </a:custGeom>
          <a:ln w="6096">
            <a:solidFill>
              <a:srgbClr val="D3D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95656" y="131064"/>
            <a:ext cx="10155555" cy="5922645"/>
            <a:chOff x="295656" y="131064"/>
            <a:chExt cx="10155555" cy="5922645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80" y="5657088"/>
              <a:ext cx="85343" cy="8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2" y="5657088"/>
              <a:ext cx="70103" cy="88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5654040"/>
              <a:ext cx="320039" cy="91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79" y="5657088"/>
              <a:ext cx="103631" cy="883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7" y="5654040"/>
              <a:ext cx="73152" cy="91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6" y="5654040"/>
              <a:ext cx="115824" cy="1920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4424" y="5385814"/>
              <a:ext cx="10106660" cy="668020"/>
            </a:xfrm>
            <a:custGeom>
              <a:avLst/>
              <a:gdLst/>
              <a:ahLst/>
              <a:cxnLst/>
              <a:rect l="l" t="t" r="r" b="b"/>
              <a:pathLst>
                <a:path w="10106660" h="668020">
                  <a:moveTo>
                    <a:pt x="10106533" y="0"/>
                  </a:moveTo>
                  <a:lnTo>
                    <a:pt x="0" y="0"/>
                  </a:lnTo>
                  <a:lnTo>
                    <a:pt x="0" y="667435"/>
                  </a:lnTo>
                  <a:lnTo>
                    <a:pt x="10106533" y="667435"/>
                  </a:lnTo>
                  <a:lnTo>
                    <a:pt x="10106533" y="0"/>
                  </a:lnTo>
                  <a:close/>
                </a:path>
              </a:pathLst>
            </a:custGeom>
            <a:solidFill>
              <a:srgbClr val="F5F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656" y="131064"/>
              <a:ext cx="9771888" cy="5611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761998"/>
            <a:ext cx="10106660" cy="5358765"/>
            <a:chOff x="283463" y="761998"/>
            <a:chExt cx="10106660" cy="5358765"/>
          </a:xfrm>
        </p:grpSpPr>
        <p:sp>
          <p:nvSpPr>
            <p:cNvPr id="3" name="object 3"/>
            <p:cNvSpPr/>
            <p:nvPr/>
          </p:nvSpPr>
          <p:spPr>
            <a:xfrm>
              <a:off x="283463" y="5364478"/>
              <a:ext cx="10106660" cy="664845"/>
            </a:xfrm>
            <a:custGeom>
              <a:avLst/>
              <a:gdLst/>
              <a:ahLst/>
              <a:cxnLst/>
              <a:rect l="l" t="t" r="r" b="b"/>
              <a:pathLst>
                <a:path w="10106660" h="664845">
                  <a:moveTo>
                    <a:pt x="10106533" y="0"/>
                  </a:moveTo>
                  <a:lnTo>
                    <a:pt x="0" y="0"/>
                  </a:lnTo>
                  <a:lnTo>
                    <a:pt x="0" y="664387"/>
                  </a:lnTo>
                  <a:lnTo>
                    <a:pt x="10106533" y="664387"/>
                  </a:lnTo>
                  <a:lnTo>
                    <a:pt x="10106533" y="0"/>
                  </a:lnTo>
                  <a:close/>
                </a:path>
              </a:pathLst>
            </a:custGeom>
            <a:solidFill>
              <a:srgbClr val="F5F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8143" y="761998"/>
              <a:ext cx="4184904" cy="535838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5098" y="640461"/>
            <a:ext cx="1524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Спасибо!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5041392"/>
            <a:ext cx="10387965" cy="829310"/>
            <a:chOff x="204215" y="5041392"/>
            <a:chExt cx="10387965" cy="829310"/>
          </a:xfrm>
        </p:grpSpPr>
        <p:sp>
          <p:nvSpPr>
            <p:cNvPr id="3" name="object 3"/>
            <p:cNvSpPr/>
            <p:nvPr/>
          </p:nvSpPr>
          <p:spPr>
            <a:xfrm>
              <a:off x="216407" y="5053584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7" y="5053584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5098" y="655701"/>
            <a:ext cx="6759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Принцип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создания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digital-стратегии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4313" y="1228089"/>
            <a:ext cx="7469505" cy="197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450" algn="just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Arial"/>
                <a:cs typeface="Arial"/>
              </a:rPr>
              <a:t>В </a:t>
            </a:r>
            <a:r>
              <a:rPr sz="1600" spc="-5" dirty="0">
                <a:latin typeface="Arial"/>
                <a:cs typeface="Arial"/>
              </a:rPr>
              <a:t>основе </a:t>
            </a:r>
            <a:r>
              <a:rPr sz="1600" spc="-10" dirty="0">
                <a:latin typeface="Arial"/>
                <a:cs typeface="Arial"/>
              </a:rPr>
              <a:t>стратегии лежит </a:t>
            </a:r>
            <a:r>
              <a:rPr sz="1600" b="1" spc="-10" dirty="0">
                <a:latin typeface="Arial"/>
                <a:cs typeface="Arial"/>
              </a:rPr>
              <a:t>лестница </a:t>
            </a:r>
            <a:r>
              <a:rPr sz="1600" b="1" spc="-5" dirty="0">
                <a:latin typeface="Arial"/>
                <a:cs typeface="Arial"/>
              </a:rPr>
              <a:t>целей</a:t>
            </a:r>
            <a:r>
              <a:rPr sz="1600" spc="-5" dirty="0">
                <a:latin typeface="Arial"/>
                <a:cs typeface="Arial"/>
              </a:rPr>
              <a:t>: бизнес-маркетинг-коммуникация-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медиа.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491490" algn="just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Таким </a:t>
            </a:r>
            <a:r>
              <a:rPr sz="1600" spc="-10" dirty="0">
                <a:latin typeface="Arial"/>
                <a:cs typeface="Arial"/>
              </a:rPr>
              <a:t>образом </a:t>
            </a:r>
            <a:r>
              <a:rPr sz="1600" dirty="0">
                <a:latin typeface="Arial"/>
                <a:cs typeface="Arial"/>
              </a:rPr>
              <a:t>все решения </a:t>
            </a:r>
            <a:r>
              <a:rPr sz="1600" spc="-25" dirty="0">
                <a:latin typeface="Arial"/>
                <a:cs typeface="Arial"/>
              </a:rPr>
              <a:t>digital </a:t>
            </a:r>
            <a:r>
              <a:rPr sz="1600" spc="-10" dirty="0">
                <a:latin typeface="Arial"/>
                <a:cs typeface="Arial"/>
              </a:rPr>
              <a:t>стратегии направлены </a:t>
            </a:r>
            <a:r>
              <a:rPr sz="1600" dirty="0">
                <a:latin typeface="Arial"/>
                <a:cs typeface="Arial"/>
              </a:rPr>
              <a:t>на </a:t>
            </a:r>
            <a:r>
              <a:rPr sz="1600" spc="-5" dirty="0">
                <a:latin typeface="Arial"/>
                <a:cs typeface="Arial"/>
              </a:rPr>
              <a:t>выполнение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конечной бизнес задачи: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от </a:t>
            </a:r>
            <a:r>
              <a:rPr sz="1600" spc="-10" dirty="0">
                <a:latin typeface="Arial"/>
                <a:cs typeface="Arial"/>
              </a:rPr>
              <a:t>определения </a:t>
            </a:r>
            <a:r>
              <a:rPr sz="1600" spc="-15" dirty="0">
                <a:latin typeface="Arial"/>
                <a:cs typeface="Arial"/>
              </a:rPr>
              <a:t>целевой аудитории </a:t>
            </a:r>
            <a:r>
              <a:rPr sz="1600" dirty="0">
                <a:latin typeface="Arial"/>
                <a:cs typeface="Arial"/>
              </a:rPr>
              <a:t>до </a:t>
            </a:r>
            <a:r>
              <a:rPr sz="1600" spc="-5" dirty="0">
                <a:latin typeface="Arial"/>
                <a:cs typeface="Arial"/>
              </a:rPr>
              <a:t>выбора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конкретного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формата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размещения.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20" dirty="0">
                <a:latin typeface="Arial"/>
                <a:cs typeface="Arial"/>
              </a:rPr>
              <a:t>Каждая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составляющая</a:t>
            </a:r>
            <a:r>
              <a:rPr sz="1600" spc="-10" dirty="0">
                <a:latin typeface="Arial"/>
                <a:cs typeface="Arial"/>
              </a:rPr>
              <a:t> подчинена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заданной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логике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вытекает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из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результатов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предыдущего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этапа.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544" y="2755390"/>
            <a:ext cx="7424928" cy="3364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89920" cy="6120765"/>
          </a:xfrm>
          <a:custGeom>
            <a:avLst/>
            <a:gdLst/>
            <a:ahLst/>
            <a:cxnLst/>
            <a:rect l="l" t="t" r="r" b="b"/>
            <a:pathLst>
              <a:path w="10789920" h="6120765">
                <a:moveTo>
                  <a:pt x="10789666" y="0"/>
                </a:moveTo>
                <a:lnTo>
                  <a:pt x="0" y="0"/>
                </a:lnTo>
                <a:lnTo>
                  <a:pt x="0" y="6120257"/>
                </a:lnTo>
                <a:lnTo>
                  <a:pt x="10789666" y="6120257"/>
                </a:lnTo>
                <a:lnTo>
                  <a:pt x="10789666" y="0"/>
                </a:lnTo>
                <a:close/>
              </a:path>
            </a:pathLst>
          </a:custGeom>
          <a:solidFill>
            <a:srgbClr val="F5F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68" y="5721096"/>
            <a:ext cx="633983" cy="158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0584" y="1307592"/>
            <a:ext cx="10387965" cy="4691380"/>
            <a:chOff x="100584" y="1307592"/>
            <a:chExt cx="10387965" cy="469138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79" y="5657088"/>
              <a:ext cx="85343" cy="88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11" y="5657088"/>
              <a:ext cx="70103" cy="8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3" y="5654040"/>
              <a:ext cx="320039" cy="91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80" y="5657088"/>
              <a:ext cx="103631" cy="88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47" y="5654040"/>
              <a:ext cx="73152" cy="914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336" y="5654040"/>
              <a:ext cx="115824" cy="1920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408" y="1307592"/>
              <a:ext cx="8631936" cy="411480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77595" y="689559"/>
            <a:ext cx="30556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Лестница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целей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4467605"/>
            <a:ext cx="10387965" cy="1530985"/>
            <a:chOff x="100584" y="4467605"/>
            <a:chExt cx="10387965" cy="1530985"/>
          </a:xfrm>
        </p:grpSpPr>
        <p:sp>
          <p:nvSpPr>
            <p:cNvPr id="3" name="object 3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6092" y="4467605"/>
              <a:ext cx="7857490" cy="1040765"/>
            </a:xfrm>
            <a:custGeom>
              <a:avLst/>
              <a:gdLst/>
              <a:ahLst/>
              <a:cxnLst/>
              <a:rect l="l" t="t" r="r" b="b"/>
              <a:pathLst>
                <a:path w="7857490" h="1040764">
                  <a:moveTo>
                    <a:pt x="21776" y="188417"/>
                  </a:moveTo>
                  <a:lnTo>
                    <a:pt x="61975" y="246379"/>
                  </a:lnTo>
                  <a:lnTo>
                    <a:pt x="89788" y="272795"/>
                  </a:lnTo>
                  <a:lnTo>
                    <a:pt x="120014" y="299084"/>
                  </a:lnTo>
                  <a:lnTo>
                    <a:pt x="152400" y="324865"/>
                  </a:lnTo>
                  <a:lnTo>
                    <a:pt x="186944" y="350392"/>
                  </a:lnTo>
                  <a:lnTo>
                    <a:pt x="223774" y="375411"/>
                  </a:lnTo>
                  <a:lnTo>
                    <a:pt x="262636" y="400151"/>
                  </a:lnTo>
                  <a:lnTo>
                    <a:pt x="303656" y="424484"/>
                  </a:lnTo>
                  <a:lnTo>
                    <a:pt x="346709" y="448424"/>
                  </a:lnTo>
                  <a:lnTo>
                    <a:pt x="391794" y="471970"/>
                  </a:lnTo>
                  <a:lnTo>
                    <a:pt x="438912" y="495211"/>
                  </a:lnTo>
                  <a:lnTo>
                    <a:pt x="487933" y="517982"/>
                  </a:lnTo>
                  <a:lnTo>
                    <a:pt x="538861" y="540346"/>
                  </a:lnTo>
                  <a:lnTo>
                    <a:pt x="591693" y="562406"/>
                  </a:lnTo>
                  <a:lnTo>
                    <a:pt x="646302" y="584009"/>
                  </a:lnTo>
                  <a:lnTo>
                    <a:pt x="702944" y="605116"/>
                  </a:lnTo>
                  <a:lnTo>
                    <a:pt x="761111" y="625932"/>
                  </a:lnTo>
                  <a:lnTo>
                    <a:pt x="821055" y="646264"/>
                  </a:lnTo>
                  <a:lnTo>
                    <a:pt x="882776" y="666127"/>
                  </a:lnTo>
                  <a:lnTo>
                    <a:pt x="946150" y="685584"/>
                  </a:lnTo>
                  <a:lnTo>
                    <a:pt x="1011174" y="704583"/>
                  </a:lnTo>
                  <a:lnTo>
                    <a:pt x="1077721" y="723188"/>
                  </a:lnTo>
                  <a:lnTo>
                    <a:pt x="1145920" y="741311"/>
                  </a:lnTo>
                  <a:lnTo>
                    <a:pt x="1215644" y="758964"/>
                  </a:lnTo>
                  <a:lnTo>
                    <a:pt x="1359281" y="792810"/>
                  </a:lnTo>
                  <a:lnTo>
                    <a:pt x="1508759" y="824763"/>
                  </a:lnTo>
                  <a:lnTo>
                    <a:pt x="1663573" y="854709"/>
                  </a:lnTo>
                  <a:lnTo>
                    <a:pt x="1823466" y="882637"/>
                  </a:lnTo>
                  <a:lnTo>
                    <a:pt x="1988184" y="908481"/>
                  </a:lnTo>
                  <a:lnTo>
                    <a:pt x="2157348" y="932218"/>
                  </a:lnTo>
                  <a:lnTo>
                    <a:pt x="2330831" y="953668"/>
                  </a:lnTo>
                  <a:lnTo>
                    <a:pt x="2508122" y="972921"/>
                  </a:lnTo>
                  <a:lnTo>
                    <a:pt x="2689097" y="989888"/>
                  </a:lnTo>
                  <a:lnTo>
                    <a:pt x="2873374" y="1004481"/>
                  </a:lnTo>
                  <a:lnTo>
                    <a:pt x="3060699" y="1016685"/>
                  </a:lnTo>
                  <a:lnTo>
                    <a:pt x="3250819" y="1026401"/>
                  </a:lnTo>
                  <a:lnTo>
                    <a:pt x="3443478" y="1033652"/>
                  </a:lnTo>
                  <a:lnTo>
                    <a:pt x="3638169" y="1038224"/>
                  </a:lnTo>
                  <a:lnTo>
                    <a:pt x="3834892" y="1040231"/>
                  </a:lnTo>
                  <a:lnTo>
                    <a:pt x="4033139" y="1039660"/>
                  </a:lnTo>
                  <a:lnTo>
                    <a:pt x="4232656" y="1036231"/>
                  </a:lnTo>
                  <a:lnTo>
                    <a:pt x="4433189" y="1030033"/>
                  </a:lnTo>
                  <a:lnTo>
                    <a:pt x="4614810" y="1021943"/>
                  </a:lnTo>
                  <a:lnTo>
                    <a:pt x="3835019" y="1021943"/>
                  </a:lnTo>
                  <a:lnTo>
                    <a:pt x="3638550" y="1019936"/>
                  </a:lnTo>
                  <a:lnTo>
                    <a:pt x="3444112" y="1015377"/>
                  </a:lnTo>
                  <a:lnTo>
                    <a:pt x="3251707" y="1008138"/>
                  </a:lnTo>
                  <a:lnTo>
                    <a:pt x="3061970" y="998435"/>
                  </a:lnTo>
                  <a:lnTo>
                    <a:pt x="2874772" y="986243"/>
                  </a:lnTo>
                  <a:lnTo>
                    <a:pt x="2690748" y="971689"/>
                  </a:lnTo>
                  <a:lnTo>
                    <a:pt x="2510028" y="954747"/>
                  </a:lnTo>
                  <a:lnTo>
                    <a:pt x="2332990" y="935520"/>
                  </a:lnTo>
                  <a:lnTo>
                    <a:pt x="2159889" y="914107"/>
                  </a:lnTo>
                  <a:lnTo>
                    <a:pt x="1990979" y="890409"/>
                  </a:lnTo>
                  <a:lnTo>
                    <a:pt x="1826641" y="864628"/>
                  </a:lnTo>
                  <a:lnTo>
                    <a:pt x="1667129" y="836752"/>
                  </a:lnTo>
                  <a:lnTo>
                    <a:pt x="1512570" y="806881"/>
                  </a:lnTo>
                  <a:lnTo>
                    <a:pt x="1363471" y="775004"/>
                  </a:lnTo>
                  <a:lnTo>
                    <a:pt x="1220089" y="741235"/>
                  </a:lnTo>
                  <a:lnTo>
                    <a:pt x="1150620" y="723633"/>
                  </a:lnTo>
                  <a:lnTo>
                    <a:pt x="1082675" y="705573"/>
                  </a:lnTo>
                  <a:lnTo>
                    <a:pt x="1016254" y="687031"/>
                  </a:lnTo>
                  <a:lnTo>
                    <a:pt x="951611" y="668108"/>
                  </a:lnTo>
                  <a:lnTo>
                    <a:pt x="888492" y="648715"/>
                  </a:lnTo>
                  <a:lnTo>
                    <a:pt x="826896" y="628942"/>
                  </a:lnTo>
                  <a:lnTo>
                    <a:pt x="767207" y="608710"/>
                  </a:lnTo>
                  <a:lnTo>
                    <a:pt x="709294" y="587984"/>
                  </a:lnTo>
                  <a:lnTo>
                    <a:pt x="653033" y="566991"/>
                  </a:lnTo>
                  <a:lnTo>
                    <a:pt x="598677" y="545541"/>
                  </a:lnTo>
                  <a:lnTo>
                    <a:pt x="546226" y="523595"/>
                  </a:lnTo>
                  <a:lnTo>
                    <a:pt x="495681" y="501383"/>
                  </a:lnTo>
                  <a:lnTo>
                    <a:pt x="446913" y="478815"/>
                  </a:lnTo>
                  <a:lnTo>
                    <a:pt x="400304" y="455764"/>
                  </a:lnTo>
                  <a:lnTo>
                    <a:pt x="355600" y="432447"/>
                  </a:lnTo>
                  <a:lnTo>
                    <a:pt x="312927" y="408762"/>
                  </a:lnTo>
                  <a:lnTo>
                    <a:pt x="272414" y="384708"/>
                  </a:lnTo>
                  <a:lnTo>
                    <a:pt x="234061" y="360298"/>
                  </a:lnTo>
                  <a:lnTo>
                    <a:pt x="197865" y="335660"/>
                  </a:lnTo>
                  <a:lnTo>
                    <a:pt x="163830" y="310641"/>
                  </a:lnTo>
                  <a:lnTo>
                    <a:pt x="131952" y="285241"/>
                  </a:lnTo>
                  <a:lnTo>
                    <a:pt x="102362" y="259587"/>
                  </a:lnTo>
                  <a:lnTo>
                    <a:pt x="50291" y="207644"/>
                  </a:lnTo>
                  <a:lnTo>
                    <a:pt x="40676" y="196345"/>
                  </a:lnTo>
                  <a:lnTo>
                    <a:pt x="21776" y="188417"/>
                  </a:lnTo>
                  <a:close/>
                </a:path>
                <a:path w="7857490" h="1040764">
                  <a:moveTo>
                    <a:pt x="7839075" y="0"/>
                  </a:moveTo>
                  <a:lnTo>
                    <a:pt x="7828787" y="45211"/>
                  </a:lnTo>
                  <a:lnTo>
                    <a:pt x="7811261" y="89915"/>
                  </a:lnTo>
                  <a:lnTo>
                    <a:pt x="7786878" y="134492"/>
                  </a:lnTo>
                  <a:lnTo>
                    <a:pt x="7755508" y="178434"/>
                  </a:lnTo>
                  <a:lnTo>
                    <a:pt x="7717408" y="221995"/>
                  </a:lnTo>
                  <a:lnTo>
                    <a:pt x="7672705" y="264921"/>
                  </a:lnTo>
                  <a:lnTo>
                    <a:pt x="7621270" y="307212"/>
                  </a:lnTo>
                  <a:lnTo>
                    <a:pt x="7563484" y="348995"/>
                  </a:lnTo>
                  <a:lnTo>
                    <a:pt x="7499604" y="389737"/>
                  </a:lnTo>
                  <a:lnTo>
                    <a:pt x="7429373" y="429818"/>
                  </a:lnTo>
                  <a:lnTo>
                    <a:pt x="7353300" y="468922"/>
                  </a:lnTo>
                  <a:lnTo>
                    <a:pt x="7271384" y="507174"/>
                  </a:lnTo>
                  <a:lnTo>
                    <a:pt x="7183628" y="544410"/>
                  </a:lnTo>
                  <a:lnTo>
                    <a:pt x="7090536" y="580694"/>
                  </a:lnTo>
                  <a:lnTo>
                    <a:pt x="6991984" y="615772"/>
                  </a:lnTo>
                  <a:lnTo>
                    <a:pt x="6888226" y="649808"/>
                  </a:lnTo>
                  <a:lnTo>
                    <a:pt x="6779386" y="682612"/>
                  </a:lnTo>
                  <a:lnTo>
                    <a:pt x="6665595" y="714286"/>
                  </a:lnTo>
                  <a:lnTo>
                    <a:pt x="6546977" y="744626"/>
                  </a:lnTo>
                  <a:lnTo>
                    <a:pt x="6423786" y="773633"/>
                  </a:lnTo>
                  <a:lnTo>
                    <a:pt x="6295898" y="801230"/>
                  </a:lnTo>
                  <a:lnTo>
                    <a:pt x="6163817" y="827493"/>
                  </a:lnTo>
                  <a:lnTo>
                    <a:pt x="6027420" y="852322"/>
                  </a:lnTo>
                  <a:lnTo>
                    <a:pt x="5886958" y="875639"/>
                  </a:lnTo>
                  <a:lnTo>
                    <a:pt x="5742685" y="897432"/>
                  </a:lnTo>
                  <a:lnTo>
                    <a:pt x="5594477" y="917613"/>
                  </a:lnTo>
                  <a:lnTo>
                    <a:pt x="5442584" y="936167"/>
                  </a:lnTo>
                  <a:lnTo>
                    <a:pt x="5287263" y="953020"/>
                  </a:lnTo>
                  <a:lnTo>
                    <a:pt x="5128513" y="968159"/>
                  </a:lnTo>
                  <a:lnTo>
                    <a:pt x="4966589" y="981570"/>
                  </a:lnTo>
                  <a:lnTo>
                    <a:pt x="4801616" y="993089"/>
                  </a:lnTo>
                  <a:lnTo>
                    <a:pt x="4633722" y="1002804"/>
                  </a:lnTo>
                  <a:lnTo>
                    <a:pt x="4432681" y="1011745"/>
                  </a:lnTo>
                  <a:lnTo>
                    <a:pt x="4232402" y="1017943"/>
                  </a:lnTo>
                  <a:lnTo>
                    <a:pt x="4033011" y="1021372"/>
                  </a:lnTo>
                  <a:lnTo>
                    <a:pt x="3835019" y="1021943"/>
                  </a:lnTo>
                  <a:lnTo>
                    <a:pt x="4614810" y="1021943"/>
                  </a:lnTo>
                  <a:lnTo>
                    <a:pt x="4802632" y="1011351"/>
                  </a:lnTo>
                  <a:lnTo>
                    <a:pt x="4967985" y="999820"/>
                  </a:lnTo>
                  <a:lnTo>
                    <a:pt x="5130037" y="986383"/>
                  </a:lnTo>
                  <a:lnTo>
                    <a:pt x="5288914" y="971219"/>
                  </a:lnTo>
                  <a:lnTo>
                    <a:pt x="5444616" y="954354"/>
                  </a:lnTo>
                  <a:lnTo>
                    <a:pt x="5596635" y="935761"/>
                  </a:lnTo>
                  <a:lnTo>
                    <a:pt x="5745099" y="915555"/>
                  </a:lnTo>
                  <a:lnTo>
                    <a:pt x="5889752" y="893724"/>
                  </a:lnTo>
                  <a:lnTo>
                    <a:pt x="6030467" y="870369"/>
                  </a:lnTo>
                  <a:lnTo>
                    <a:pt x="6167120" y="845477"/>
                  </a:lnTo>
                  <a:lnTo>
                    <a:pt x="6299581" y="819162"/>
                  </a:lnTo>
                  <a:lnTo>
                    <a:pt x="6427597" y="791514"/>
                  </a:lnTo>
                  <a:lnTo>
                    <a:pt x="6551167" y="762419"/>
                  </a:lnTo>
                  <a:lnTo>
                    <a:pt x="6670166" y="732002"/>
                  </a:lnTo>
                  <a:lnTo>
                    <a:pt x="6784339" y="700227"/>
                  </a:lnTo>
                  <a:lnTo>
                    <a:pt x="6893559" y="667308"/>
                  </a:lnTo>
                  <a:lnTo>
                    <a:pt x="6997700" y="633145"/>
                  </a:lnTo>
                  <a:lnTo>
                    <a:pt x="7096759" y="597928"/>
                  </a:lnTo>
                  <a:lnTo>
                    <a:pt x="7190358" y="561441"/>
                  </a:lnTo>
                  <a:lnTo>
                    <a:pt x="7278497" y="524001"/>
                  </a:lnTo>
                  <a:lnTo>
                    <a:pt x="7360920" y="485482"/>
                  </a:lnTo>
                  <a:lnTo>
                    <a:pt x="7437755" y="446100"/>
                  </a:lnTo>
                  <a:lnTo>
                    <a:pt x="7508621" y="405612"/>
                  </a:lnTo>
                  <a:lnTo>
                    <a:pt x="7541895" y="384962"/>
                  </a:lnTo>
                  <a:lnTo>
                    <a:pt x="7603616" y="343153"/>
                  </a:lnTo>
                  <a:lnTo>
                    <a:pt x="7659115" y="300481"/>
                  </a:lnTo>
                  <a:lnTo>
                    <a:pt x="7708264" y="257047"/>
                  </a:lnTo>
                  <a:lnTo>
                    <a:pt x="7750809" y="212724"/>
                  </a:lnTo>
                  <a:lnTo>
                    <a:pt x="7786751" y="167512"/>
                  </a:lnTo>
                  <a:lnTo>
                    <a:pt x="7815707" y="121538"/>
                  </a:lnTo>
                  <a:lnTo>
                    <a:pt x="7837678" y="74802"/>
                  </a:lnTo>
                  <a:lnTo>
                    <a:pt x="7852409" y="27431"/>
                  </a:lnTo>
                  <a:lnTo>
                    <a:pt x="7856982" y="3428"/>
                  </a:lnTo>
                  <a:lnTo>
                    <a:pt x="7839075" y="0"/>
                  </a:lnTo>
                  <a:close/>
                </a:path>
                <a:path w="7857490" h="1040764">
                  <a:moveTo>
                    <a:pt x="0" y="159511"/>
                  </a:moveTo>
                  <a:lnTo>
                    <a:pt x="12191" y="262635"/>
                  </a:lnTo>
                  <a:lnTo>
                    <a:pt x="12826" y="267715"/>
                  </a:lnTo>
                  <a:lnTo>
                    <a:pt x="17398" y="271271"/>
                  </a:lnTo>
                  <a:lnTo>
                    <a:pt x="22351" y="270636"/>
                  </a:lnTo>
                  <a:lnTo>
                    <a:pt x="27431" y="270128"/>
                  </a:lnTo>
                  <a:lnTo>
                    <a:pt x="30987" y="265556"/>
                  </a:lnTo>
                  <a:lnTo>
                    <a:pt x="30247" y="259587"/>
                  </a:lnTo>
                  <a:lnTo>
                    <a:pt x="23695" y="204540"/>
                  </a:lnTo>
                  <a:lnTo>
                    <a:pt x="13207" y="192150"/>
                  </a:lnTo>
                  <a:lnTo>
                    <a:pt x="3556" y="179450"/>
                  </a:lnTo>
                  <a:lnTo>
                    <a:pt x="18160" y="168528"/>
                  </a:lnTo>
                  <a:lnTo>
                    <a:pt x="21515" y="168528"/>
                  </a:lnTo>
                  <a:lnTo>
                    <a:pt x="0" y="159511"/>
                  </a:lnTo>
                  <a:close/>
                </a:path>
                <a:path w="7857490" h="1040764">
                  <a:moveTo>
                    <a:pt x="21515" y="168528"/>
                  </a:moveTo>
                  <a:lnTo>
                    <a:pt x="18160" y="168528"/>
                  </a:lnTo>
                  <a:lnTo>
                    <a:pt x="27812" y="181228"/>
                  </a:lnTo>
                  <a:lnTo>
                    <a:pt x="40676" y="196345"/>
                  </a:lnTo>
                  <a:lnTo>
                    <a:pt x="93344" y="218439"/>
                  </a:lnTo>
                  <a:lnTo>
                    <a:pt x="98806" y="216280"/>
                  </a:lnTo>
                  <a:lnTo>
                    <a:pt x="102615" y="206882"/>
                  </a:lnTo>
                  <a:lnTo>
                    <a:pt x="100456" y="201548"/>
                  </a:lnTo>
                  <a:lnTo>
                    <a:pt x="95757" y="199643"/>
                  </a:lnTo>
                  <a:lnTo>
                    <a:pt x="21515" y="168528"/>
                  </a:lnTo>
                  <a:close/>
                </a:path>
                <a:path w="7857490" h="1040764">
                  <a:moveTo>
                    <a:pt x="18160" y="168528"/>
                  </a:moveTo>
                  <a:lnTo>
                    <a:pt x="3556" y="179450"/>
                  </a:lnTo>
                  <a:lnTo>
                    <a:pt x="13207" y="192150"/>
                  </a:lnTo>
                  <a:lnTo>
                    <a:pt x="23695" y="204540"/>
                  </a:lnTo>
                  <a:lnTo>
                    <a:pt x="21776" y="188417"/>
                  </a:lnTo>
                  <a:lnTo>
                    <a:pt x="7365" y="182371"/>
                  </a:lnTo>
                  <a:lnTo>
                    <a:pt x="19938" y="172973"/>
                  </a:lnTo>
                  <a:lnTo>
                    <a:pt x="21539" y="172973"/>
                  </a:lnTo>
                  <a:lnTo>
                    <a:pt x="18160" y="168528"/>
                  </a:lnTo>
                  <a:close/>
                </a:path>
                <a:path w="7857490" h="1040764">
                  <a:moveTo>
                    <a:pt x="21539" y="172973"/>
                  </a:moveTo>
                  <a:lnTo>
                    <a:pt x="19938" y="172973"/>
                  </a:lnTo>
                  <a:lnTo>
                    <a:pt x="21776" y="188417"/>
                  </a:lnTo>
                  <a:lnTo>
                    <a:pt x="40676" y="196345"/>
                  </a:lnTo>
                  <a:lnTo>
                    <a:pt x="27812" y="181228"/>
                  </a:lnTo>
                  <a:lnTo>
                    <a:pt x="21539" y="172973"/>
                  </a:lnTo>
                  <a:close/>
                </a:path>
                <a:path w="7857490" h="1040764">
                  <a:moveTo>
                    <a:pt x="19938" y="172973"/>
                  </a:moveTo>
                  <a:lnTo>
                    <a:pt x="7365" y="182371"/>
                  </a:lnTo>
                  <a:lnTo>
                    <a:pt x="21776" y="188417"/>
                  </a:lnTo>
                  <a:lnTo>
                    <a:pt x="19938" y="17297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2640" y="273812"/>
            <a:ext cx="4638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Поведение</a:t>
            </a:r>
            <a:r>
              <a:rPr spc="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отношение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24596" y="1916430"/>
            <a:ext cx="2200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Сейчас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делают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600" y="1865833"/>
            <a:ext cx="27622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Почему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так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делают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1956" y="3951223"/>
            <a:ext cx="276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Как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должны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делать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867" y="3951223"/>
            <a:ext cx="452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Каким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должно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быть</a:t>
            </a:r>
            <a:r>
              <a:rPr sz="2400" spc="-5" dirty="0">
                <a:latin typeface="Arial"/>
                <a:cs typeface="Arial"/>
              </a:rPr>
              <a:t> восприятие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62429" y="2411095"/>
            <a:ext cx="7317105" cy="1522095"/>
          </a:xfrm>
          <a:custGeom>
            <a:avLst/>
            <a:gdLst/>
            <a:ahLst/>
            <a:cxnLst/>
            <a:rect l="l" t="t" r="r" b="b"/>
            <a:pathLst>
              <a:path w="7317105" h="1522095">
                <a:moveTo>
                  <a:pt x="7264240" y="1485521"/>
                </a:moveTo>
                <a:lnTo>
                  <a:pt x="7208012" y="1504695"/>
                </a:lnTo>
                <a:lnTo>
                  <a:pt x="7205472" y="1509902"/>
                </a:lnTo>
                <a:lnTo>
                  <a:pt x="7207123" y="1514602"/>
                </a:lnTo>
                <a:lnTo>
                  <a:pt x="7208647" y="1519427"/>
                </a:lnTo>
                <a:lnTo>
                  <a:pt x="7213854" y="1521968"/>
                </a:lnTo>
                <a:lnTo>
                  <a:pt x="7300969" y="1492250"/>
                </a:lnTo>
                <a:lnTo>
                  <a:pt x="7297547" y="1492250"/>
                </a:lnTo>
                <a:lnTo>
                  <a:pt x="7264240" y="1485521"/>
                </a:lnTo>
                <a:close/>
              </a:path>
              <a:path w="7317105" h="1522095">
                <a:moveTo>
                  <a:pt x="7281413" y="1479665"/>
                </a:moveTo>
                <a:lnTo>
                  <a:pt x="7264240" y="1485521"/>
                </a:lnTo>
                <a:lnTo>
                  <a:pt x="7297547" y="1492250"/>
                </a:lnTo>
                <a:lnTo>
                  <a:pt x="7297991" y="1490090"/>
                </a:lnTo>
                <a:lnTo>
                  <a:pt x="7293102" y="1490090"/>
                </a:lnTo>
                <a:lnTo>
                  <a:pt x="7281413" y="1479665"/>
                </a:lnTo>
                <a:close/>
              </a:path>
              <a:path w="7317105" h="1522095">
                <a:moveTo>
                  <a:pt x="7235698" y="1414399"/>
                </a:moveTo>
                <a:lnTo>
                  <a:pt x="7229856" y="1414652"/>
                </a:lnTo>
                <a:lnTo>
                  <a:pt x="7226554" y="1418463"/>
                </a:lnTo>
                <a:lnTo>
                  <a:pt x="7223125" y="1422272"/>
                </a:lnTo>
                <a:lnTo>
                  <a:pt x="7223506" y="1427988"/>
                </a:lnTo>
                <a:lnTo>
                  <a:pt x="7267893" y="1467608"/>
                </a:lnTo>
                <a:lnTo>
                  <a:pt x="7301230" y="1474343"/>
                </a:lnTo>
                <a:lnTo>
                  <a:pt x="7297547" y="1492250"/>
                </a:lnTo>
                <a:lnTo>
                  <a:pt x="7300969" y="1492250"/>
                </a:lnTo>
                <a:lnTo>
                  <a:pt x="7316978" y="1486789"/>
                </a:lnTo>
                <a:lnTo>
                  <a:pt x="7235698" y="1414399"/>
                </a:lnTo>
                <a:close/>
              </a:path>
              <a:path w="7317105" h="1522095">
                <a:moveTo>
                  <a:pt x="7296277" y="1474596"/>
                </a:moveTo>
                <a:lnTo>
                  <a:pt x="7281413" y="1479665"/>
                </a:lnTo>
                <a:lnTo>
                  <a:pt x="7293102" y="1490090"/>
                </a:lnTo>
                <a:lnTo>
                  <a:pt x="7296277" y="1474596"/>
                </a:lnTo>
                <a:close/>
              </a:path>
              <a:path w="7317105" h="1522095">
                <a:moveTo>
                  <a:pt x="7301177" y="1474596"/>
                </a:moveTo>
                <a:lnTo>
                  <a:pt x="7296277" y="1474596"/>
                </a:lnTo>
                <a:lnTo>
                  <a:pt x="7293102" y="1490090"/>
                </a:lnTo>
                <a:lnTo>
                  <a:pt x="7297991" y="1490090"/>
                </a:lnTo>
                <a:lnTo>
                  <a:pt x="7301177" y="1474596"/>
                </a:lnTo>
                <a:close/>
              </a:path>
              <a:path w="7317105" h="1522095">
                <a:moveTo>
                  <a:pt x="3556" y="0"/>
                </a:moveTo>
                <a:lnTo>
                  <a:pt x="0" y="18034"/>
                </a:lnTo>
                <a:lnTo>
                  <a:pt x="7264240" y="1485521"/>
                </a:lnTo>
                <a:lnTo>
                  <a:pt x="7281413" y="1479665"/>
                </a:lnTo>
                <a:lnTo>
                  <a:pt x="7267893" y="1467608"/>
                </a:lnTo>
                <a:lnTo>
                  <a:pt x="3556" y="0"/>
                </a:lnTo>
                <a:close/>
              </a:path>
              <a:path w="7317105" h="1522095">
                <a:moveTo>
                  <a:pt x="7267893" y="1467608"/>
                </a:moveTo>
                <a:lnTo>
                  <a:pt x="7281413" y="1479665"/>
                </a:lnTo>
                <a:lnTo>
                  <a:pt x="7296277" y="1474596"/>
                </a:lnTo>
                <a:lnTo>
                  <a:pt x="7301177" y="1474596"/>
                </a:lnTo>
                <a:lnTo>
                  <a:pt x="7301230" y="1474343"/>
                </a:lnTo>
                <a:lnTo>
                  <a:pt x="7267893" y="14676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0676" y="1115441"/>
            <a:ext cx="6750050" cy="913765"/>
          </a:xfrm>
          <a:custGeom>
            <a:avLst/>
            <a:gdLst/>
            <a:ahLst/>
            <a:cxnLst/>
            <a:rect l="l" t="t" r="r" b="b"/>
            <a:pathLst>
              <a:path w="6750050" h="913764">
                <a:moveTo>
                  <a:pt x="3993363" y="18287"/>
                </a:moveTo>
                <a:lnTo>
                  <a:pt x="3407156" y="18287"/>
                </a:lnTo>
                <a:lnTo>
                  <a:pt x="3579114" y="20319"/>
                </a:lnTo>
                <a:lnTo>
                  <a:pt x="3752342" y="25018"/>
                </a:lnTo>
                <a:lnTo>
                  <a:pt x="3926332" y="32638"/>
                </a:lnTo>
                <a:lnTo>
                  <a:pt x="4060825" y="40512"/>
                </a:lnTo>
                <a:lnTo>
                  <a:pt x="4193286" y="50037"/>
                </a:lnTo>
                <a:lnTo>
                  <a:pt x="4323842" y="60959"/>
                </a:lnTo>
                <a:lnTo>
                  <a:pt x="4452112" y="73659"/>
                </a:lnTo>
                <a:lnTo>
                  <a:pt x="4578223" y="87756"/>
                </a:lnTo>
                <a:lnTo>
                  <a:pt x="4701921" y="103250"/>
                </a:lnTo>
                <a:lnTo>
                  <a:pt x="4823206" y="120268"/>
                </a:lnTo>
                <a:lnTo>
                  <a:pt x="4941824" y="138556"/>
                </a:lnTo>
                <a:lnTo>
                  <a:pt x="5057775" y="158495"/>
                </a:lnTo>
                <a:lnTo>
                  <a:pt x="5170932" y="179577"/>
                </a:lnTo>
                <a:lnTo>
                  <a:pt x="5281168" y="202056"/>
                </a:lnTo>
                <a:lnTo>
                  <a:pt x="5388483" y="225805"/>
                </a:lnTo>
                <a:lnTo>
                  <a:pt x="5492496" y="250825"/>
                </a:lnTo>
                <a:lnTo>
                  <a:pt x="5593333" y="276859"/>
                </a:lnTo>
                <a:lnTo>
                  <a:pt x="5690997" y="304291"/>
                </a:lnTo>
                <a:lnTo>
                  <a:pt x="5785104" y="332739"/>
                </a:lnTo>
                <a:lnTo>
                  <a:pt x="5875655" y="362330"/>
                </a:lnTo>
                <a:lnTo>
                  <a:pt x="5962523" y="392938"/>
                </a:lnTo>
                <a:lnTo>
                  <a:pt x="6045581" y="424688"/>
                </a:lnTo>
                <a:lnTo>
                  <a:pt x="6124829" y="457453"/>
                </a:lnTo>
                <a:lnTo>
                  <a:pt x="6200140" y="491108"/>
                </a:lnTo>
                <a:lnTo>
                  <a:pt x="6271259" y="525652"/>
                </a:lnTo>
                <a:lnTo>
                  <a:pt x="6338189" y="561085"/>
                </a:lnTo>
                <a:lnTo>
                  <a:pt x="6400800" y="597407"/>
                </a:lnTo>
                <a:lnTo>
                  <a:pt x="6459093" y="634618"/>
                </a:lnTo>
                <a:lnTo>
                  <a:pt x="6512687" y="672591"/>
                </a:lnTo>
                <a:lnTo>
                  <a:pt x="6561708" y="711072"/>
                </a:lnTo>
                <a:lnTo>
                  <a:pt x="6606158" y="750442"/>
                </a:lnTo>
                <a:lnTo>
                  <a:pt x="6645656" y="790320"/>
                </a:lnTo>
                <a:lnTo>
                  <a:pt x="6680073" y="830960"/>
                </a:lnTo>
                <a:lnTo>
                  <a:pt x="6709537" y="871981"/>
                </a:lnTo>
                <a:lnTo>
                  <a:pt x="6733794" y="913638"/>
                </a:lnTo>
                <a:lnTo>
                  <a:pt x="6749669" y="904366"/>
                </a:lnTo>
                <a:lnTo>
                  <a:pt x="6724396" y="861440"/>
                </a:lnTo>
                <a:lnTo>
                  <a:pt x="6694043" y="819022"/>
                </a:lnTo>
                <a:lnTo>
                  <a:pt x="6658609" y="777493"/>
                </a:lnTo>
                <a:lnTo>
                  <a:pt x="6618224" y="736853"/>
                </a:lnTo>
                <a:lnTo>
                  <a:pt x="6573012" y="696721"/>
                </a:lnTo>
                <a:lnTo>
                  <a:pt x="6523228" y="657605"/>
                </a:lnTo>
                <a:lnTo>
                  <a:pt x="6468872" y="619125"/>
                </a:lnTo>
                <a:lnTo>
                  <a:pt x="6409944" y="581659"/>
                </a:lnTo>
                <a:lnTo>
                  <a:pt x="6346698" y="544956"/>
                </a:lnTo>
                <a:lnTo>
                  <a:pt x="6279133" y="509142"/>
                </a:lnTo>
                <a:lnTo>
                  <a:pt x="6207633" y="474471"/>
                </a:lnTo>
                <a:lnTo>
                  <a:pt x="6131814" y="440435"/>
                </a:lnTo>
                <a:lnTo>
                  <a:pt x="6052184" y="407669"/>
                </a:lnTo>
                <a:lnTo>
                  <a:pt x="5968619" y="375792"/>
                </a:lnTo>
                <a:lnTo>
                  <a:pt x="5881370" y="345058"/>
                </a:lnTo>
                <a:lnTo>
                  <a:pt x="5790311" y="315213"/>
                </a:lnTo>
                <a:lnTo>
                  <a:pt x="5695823" y="286638"/>
                </a:lnTo>
                <a:lnTo>
                  <a:pt x="5598033" y="259206"/>
                </a:lnTo>
                <a:lnTo>
                  <a:pt x="5496814" y="232917"/>
                </a:lnTo>
                <a:lnTo>
                  <a:pt x="5392420" y="207898"/>
                </a:lnTo>
                <a:lnTo>
                  <a:pt x="5284851" y="184150"/>
                </a:lnTo>
                <a:lnTo>
                  <a:pt x="5174233" y="161670"/>
                </a:lnTo>
                <a:lnTo>
                  <a:pt x="5060823" y="140462"/>
                </a:lnTo>
                <a:lnTo>
                  <a:pt x="4944618" y="120522"/>
                </a:lnTo>
                <a:lnTo>
                  <a:pt x="4825746" y="102107"/>
                </a:lnTo>
                <a:lnTo>
                  <a:pt x="4704207" y="85089"/>
                </a:lnTo>
                <a:lnTo>
                  <a:pt x="4580255" y="69468"/>
                </a:lnTo>
                <a:lnTo>
                  <a:pt x="4454017" y="55371"/>
                </a:lnTo>
                <a:lnTo>
                  <a:pt x="4325366" y="42671"/>
                </a:lnTo>
                <a:lnTo>
                  <a:pt x="4194683" y="31750"/>
                </a:lnTo>
                <a:lnTo>
                  <a:pt x="4061841" y="22225"/>
                </a:lnTo>
                <a:lnTo>
                  <a:pt x="3993363" y="18287"/>
                </a:lnTo>
                <a:close/>
              </a:path>
              <a:path w="6750050" h="913764">
                <a:moveTo>
                  <a:pt x="14224" y="794638"/>
                </a:moveTo>
                <a:lnTo>
                  <a:pt x="9143" y="794638"/>
                </a:lnTo>
                <a:lnTo>
                  <a:pt x="4064" y="794765"/>
                </a:lnTo>
                <a:lnTo>
                  <a:pt x="0" y="798829"/>
                </a:lnTo>
                <a:lnTo>
                  <a:pt x="120" y="803655"/>
                </a:lnTo>
                <a:lnTo>
                  <a:pt x="1397" y="907795"/>
                </a:lnTo>
                <a:lnTo>
                  <a:pt x="20793" y="896492"/>
                </a:lnTo>
                <a:lnTo>
                  <a:pt x="18287" y="896492"/>
                </a:lnTo>
                <a:lnTo>
                  <a:pt x="2412" y="887476"/>
                </a:lnTo>
                <a:lnTo>
                  <a:pt x="8890" y="876045"/>
                </a:lnTo>
                <a:lnTo>
                  <a:pt x="19147" y="860258"/>
                </a:lnTo>
                <a:lnTo>
                  <a:pt x="18415" y="803655"/>
                </a:lnTo>
                <a:lnTo>
                  <a:pt x="18287" y="798576"/>
                </a:lnTo>
                <a:lnTo>
                  <a:pt x="14224" y="794638"/>
                </a:lnTo>
                <a:close/>
              </a:path>
              <a:path w="6750050" h="913764">
                <a:moveTo>
                  <a:pt x="19147" y="860258"/>
                </a:moveTo>
                <a:lnTo>
                  <a:pt x="8809" y="876187"/>
                </a:lnTo>
                <a:lnTo>
                  <a:pt x="2412" y="887476"/>
                </a:lnTo>
                <a:lnTo>
                  <a:pt x="18287" y="896492"/>
                </a:lnTo>
                <a:lnTo>
                  <a:pt x="20929" y="891920"/>
                </a:lnTo>
                <a:lnTo>
                  <a:pt x="19558" y="891920"/>
                </a:lnTo>
                <a:lnTo>
                  <a:pt x="5842" y="884046"/>
                </a:lnTo>
                <a:lnTo>
                  <a:pt x="19354" y="876187"/>
                </a:lnTo>
                <a:lnTo>
                  <a:pt x="19147" y="860258"/>
                </a:lnTo>
                <a:close/>
              </a:path>
              <a:path w="6750050" h="913764">
                <a:moveTo>
                  <a:pt x="86360" y="837183"/>
                </a:moveTo>
                <a:lnTo>
                  <a:pt x="37313" y="865741"/>
                </a:lnTo>
                <a:lnTo>
                  <a:pt x="24892" y="885063"/>
                </a:lnTo>
                <a:lnTo>
                  <a:pt x="18287" y="896492"/>
                </a:lnTo>
                <a:lnTo>
                  <a:pt x="20793" y="896492"/>
                </a:lnTo>
                <a:lnTo>
                  <a:pt x="91186" y="855471"/>
                </a:lnTo>
                <a:lnTo>
                  <a:pt x="95631" y="852931"/>
                </a:lnTo>
                <a:lnTo>
                  <a:pt x="97028" y="847343"/>
                </a:lnTo>
                <a:lnTo>
                  <a:pt x="91948" y="838707"/>
                </a:lnTo>
                <a:lnTo>
                  <a:pt x="86360" y="837183"/>
                </a:lnTo>
                <a:close/>
              </a:path>
              <a:path w="6750050" h="913764">
                <a:moveTo>
                  <a:pt x="19354" y="876187"/>
                </a:moveTo>
                <a:lnTo>
                  <a:pt x="5842" y="884046"/>
                </a:lnTo>
                <a:lnTo>
                  <a:pt x="19558" y="891920"/>
                </a:lnTo>
                <a:lnTo>
                  <a:pt x="19354" y="876187"/>
                </a:lnTo>
                <a:close/>
              </a:path>
              <a:path w="6750050" h="913764">
                <a:moveTo>
                  <a:pt x="37313" y="865741"/>
                </a:moveTo>
                <a:lnTo>
                  <a:pt x="19354" y="876187"/>
                </a:lnTo>
                <a:lnTo>
                  <a:pt x="19558" y="891920"/>
                </a:lnTo>
                <a:lnTo>
                  <a:pt x="20929" y="891920"/>
                </a:lnTo>
                <a:lnTo>
                  <a:pt x="24892" y="885063"/>
                </a:lnTo>
                <a:lnTo>
                  <a:pt x="37313" y="865741"/>
                </a:lnTo>
                <a:close/>
              </a:path>
              <a:path w="6750050" h="913764">
                <a:moveTo>
                  <a:pt x="3407029" y="0"/>
                </a:moveTo>
                <a:lnTo>
                  <a:pt x="3236087" y="762"/>
                </a:lnTo>
                <a:lnTo>
                  <a:pt x="3066669" y="4190"/>
                </a:lnTo>
                <a:lnTo>
                  <a:pt x="2899156" y="10159"/>
                </a:lnTo>
                <a:lnTo>
                  <a:pt x="2733675" y="18668"/>
                </a:lnTo>
                <a:lnTo>
                  <a:pt x="2570480" y="29717"/>
                </a:lnTo>
                <a:lnTo>
                  <a:pt x="2409952" y="43179"/>
                </a:lnTo>
                <a:lnTo>
                  <a:pt x="2252345" y="59181"/>
                </a:lnTo>
                <a:lnTo>
                  <a:pt x="2097659" y="77342"/>
                </a:lnTo>
                <a:lnTo>
                  <a:pt x="1946275" y="97789"/>
                </a:lnTo>
                <a:lnTo>
                  <a:pt x="1798574" y="120522"/>
                </a:lnTo>
                <a:lnTo>
                  <a:pt x="1654556" y="145414"/>
                </a:lnTo>
                <a:lnTo>
                  <a:pt x="1514728" y="172338"/>
                </a:lnTo>
                <a:lnTo>
                  <a:pt x="1379093" y="201421"/>
                </a:lnTo>
                <a:lnTo>
                  <a:pt x="1248029" y="232409"/>
                </a:lnTo>
                <a:lnTo>
                  <a:pt x="1121791" y="265429"/>
                </a:lnTo>
                <a:lnTo>
                  <a:pt x="1000379" y="300354"/>
                </a:lnTo>
                <a:lnTo>
                  <a:pt x="884428" y="337057"/>
                </a:lnTo>
                <a:lnTo>
                  <a:pt x="773938" y="375538"/>
                </a:lnTo>
                <a:lnTo>
                  <a:pt x="669417" y="415797"/>
                </a:lnTo>
                <a:lnTo>
                  <a:pt x="619379" y="436498"/>
                </a:lnTo>
                <a:lnTo>
                  <a:pt x="570611" y="457707"/>
                </a:lnTo>
                <a:lnTo>
                  <a:pt x="523748" y="479297"/>
                </a:lnTo>
                <a:lnTo>
                  <a:pt x="478281" y="501268"/>
                </a:lnTo>
                <a:lnTo>
                  <a:pt x="434467" y="523620"/>
                </a:lnTo>
                <a:lnTo>
                  <a:pt x="392303" y="546480"/>
                </a:lnTo>
                <a:lnTo>
                  <a:pt x="351917" y="569594"/>
                </a:lnTo>
                <a:lnTo>
                  <a:pt x="313055" y="593089"/>
                </a:lnTo>
                <a:lnTo>
                  <a:pt x="276098" y="617092"/>
                </a:lnTo>
                <a:lnTo>
                  <a:pt x="240919" y="641350"/>
                </a:lnTo>
                <a:lnTo>
                  <a:pt x="207518" y="665988"/>
                </a:lnTo>
                <a:lnTo>
                  <a:pt x="175895" y="691006"/>
                </a:lnTo>
                <a:lnTo>
                  <a:pt x="146177" y="716406"/>
                </a:lnTo>
                <a:lnTo>
                  <a:pt x="92456" y="768222"/>
                </a:lnTo>
                <a:lnTo>
                  <a:pt x="46736" y="821435"/>
                </a:lnTo>
                <a:lnTo>
                  <a:pt x="19147" y="860258"/>
                </a:lnTo>
                <a:lnTo>
                  <a:pt x="19354" y="876187"/>
                </a:lnTo>
                <a:lnTo>
                  <a:pt x="37313" y="865741"/>
                </a:lnTo>
                <a:lnTo>
                  <a:pt x="42037" y="858392"/>
                </a:lnTo>
                <a:lnTo>
                  <a:pt x="61341" y="832230"/>
                </a:lnTo>
                <a:lnTo>
                  <a:pt x="106045" y="780414"/>
                </a:lnTo>
                <a:lnTo>
                  <a:pt x="158623" y="729741"/>
                </a:lnTo>
                <a:lnTo>
                  <a:pt x="187833" y="704850"/>
                </a:lnTo>
                <a:lnTo>
                  <a:pt x="218821" y="680338"/>
                </a:lnTo>
                <a:lnTo>
                  <a:pt x="251841" y="656081"/>
                </a:lnTo>
                <a:lnTo>
                  <a:pt x="286512" y="632078"/>
                </a:lnTo>
                <a:lnTo>
                  <a:pt x="323088" y="608456"/>
                </a:lnTo>
                <a:lnTo>
                  <a:pt x="361442" y="585215"/>
                </a:lnTo>
                <a:lnTo>
                  <a:pt x="401447" y="562355"/>
                </a:lnTo>
                <a:lnTo>
                  <a:pt x="443230" y="539750"/>
                </a:lnTo>
                <a:lnTo>
                  <a:pt x="486664" y="517525"/>
                </a:lnTo>
                <a:lnTo>
                  <a:pt x="531749" y="495807"/>
                </a:lnTo>
                <a:lnTo>
                  <a:pt x="578358" y="474344"/>
                </a:lnTo>
                <a:lnTo>
                  <a:pt x="626618" y="453389"/>
                </a:lnTo>
                <a:lnTo>
                  <a:pt x="676402" y="432562"/>
                </a:lnTo>
                <a:lnTo>
                  <a:pt x="780542" y="392556"/>
                </a:lnTo>
                <a:lnTo>
                  <a:pt x="890524" y="354329"/>
                </a:lnTo>
                <a:lnTo>
                  <a:pt x="1005967" y="317753"/>
                </a:lnTo>
                <a:lnTo>
                  <a:pt x="1126744" y="283082"/>
                </a:lnTo>
                <a:lnTo>
                  <a:pt x="1252601" y="250189"/>
                </a:lnTo>
                <a:lnTo>
                  <a:pt x="1383284" y="219201"/>
                </a:lnTo>
                <a:lnTo>
                  <a:pt x="1518539" y="190245"/>
                </a:lnTo>
                <a:lnTo>
                  <a:pt x="1658112" y="163321"/>
                </a:lnTo>
                <a:lnTo>
                  <a:pt x="1801622" y="138556"/>
                </a:lnTo>
                <a:lnTo>
                  <a:pt x="1949069" y="115823"/>
                </a:lnTo>
                <a:lnTo>
                  <a:pt x="2100072" y="95503"/>
                </a:lnTo>
                <a:lnTo>
                  <a:pt x="2254377" y="77342"/>
                </a:lnTo>
                <a:lnTo>
                  <a:pt x="2411857" y="61467"/>
                </a:lnTo>
                <a:lnTo>
                  <a:pt x="2572004" y="48005"/>
                </a:lnTo>
                <a:lnTo>
                  <a:pt x="2734945" y="36956"/>
                </a:lnTo>
                <a:lnTo>
                  <a:pt x="2900045" y="28447"/>
                </a:lnTo>
                <a:lnTo>
                  <a:pt x="3067304" y="22351"/>
                </a:lnTo>
                <a:lnTo>
                  <a:pt x="3236468" y="19050"/>
                </a:lnTo>
                <a:lnTo>
                  <a:pt x="3993363" y="18287"/>
                </a:lnTo>
                <a:lnTo>
                  <a:pt x="3927094" y="14477"/>
                </a:lnTo>
                <a:lnTo>
                  <a:pt x="3752850" y="6857"/>
                </a:lnTo>
                <a:lnTo>
                  <a:pt x="3579368" y="2031"/>
                </a:lnTo>
                <a:lnTo>
                  <a:pt x="3407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5169408"/>
            <a:ext cx="10387965" cy="829310"/>
            <a:chOff x="100584" y="5169408"/>
            <a:chExt cx="10387965" cy="829310"/>
          </a:xfrm>
        </p:grpSpPr>
        <p:sp>
          <p:nvSpPr>
            <p:cNvPr id="3" name="object 3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7595" y="689559"/>
            <a:ext cx="21069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По</a:t>
            </a:r>
            <a:r>
              <a:rPr spc="-55" dirty="0">
                <a:latin typeface="Arial"/>
                <a:cs typeface="Arial"/>
              </a:rPr>
              <a:t>в</a:t>
            </a:r>
            <a:r>
              <a:rPr spc="5" dirty="0">
                <a:latin typeface="Arial"/>
                <a:cs typeface="Arial"/>
              </a:rPr>
              <a:t>е</a:t>
            </a:r>
            <a:r>
              <a:rPr dirty="0">
                <a:latin typeface="Arial"/>
                <a:cs typeface="Arial"/>
              </a:rPr>
              <a:t>де</a:t>
            </a:r>
            <a:r>
              <a:rPr spc="10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7038" y="2119071"/>
            <a:ext cx="23025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Arial"/>
                <a:cs typeface="Arial"/>
              </a:rPr>
              <a:t>Покупают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588" y="3448558"/>
            <a:ext cx="27927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Arial"/>
                <a:cs typeface="Arial"/>
              </a:rPr>
              <a:t>Не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покупают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3022092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396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11978" y="3957650"/>
            <a:ext cx="330707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Arial"/>
                <a:cs typeface="Arial"/>
              </a:rPr>
              <a:t>Не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берут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категорию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6188" y="3119755"/>
            <a:ext cx="35191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Не</a:t>
            </a:r>
            <a:r>
              <a:rPr sz="2800" spc="-15" dirty="0">
                <a:latin typeface="Arial"/>
                <a:cs typeface="Arial"/>
              </a:rPr>
              <a:t> берут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именно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2169" y="1588770"/>
            <a:ext cx="26517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Arial"/>
                <a:cs typeface="Arial"/>
              </a:rPr>
              <a:t>Чаще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берут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3835" y="3826764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7029" y="0"/>
                </a:lnTo>
              </a:path>
            </a:pathLst>
          </a:custGeom>
          <a:ln w="396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3835" y="3003804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7029" y="0"/>
                </a:lnTo>
              </a:path>
            </a:pathLst>
          </a:custGeom>
          <a:ln w="396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3835" y="2196084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7029" y="0"/>
                </a:lnTo>
              </a:path>
            </a:pathLst>
          </a:custGeom>
          <a:ln w="396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1143" y="3976116"/>
            <a:ext cx="119380" cy="379095"/>
          </a:xfrm>
          <a:custGeom>
            <a:avLst/>
            <a:gdLst/>
            <a:ahLst/>
            <a:cxnLst/>
            <a:rect l="l" t="t" r="r" b="b"/>
            <a:pathLst>
              <a:path w="119379" h="379095">
                <a:moveTo>
                  <a:pt x="79248" y="99060"/>
                </a:moveTo>
                <a:lnTo>
                  <a:pt x="39624" y="99060"/>
                </a:lnTo>
                <a:lnTo>
                  <a:pt x="39624" y="378714"/>
                </a:lnTo>
                <a:lnTo>
                  <a:pt x="79248" y="378714"/>
                </a:lnTo>
                <a:lnTo>
                  <a:pt x="79248" y="99060"/>
                </a:lnTo>
                <a:close/>
              </a:path>
              <a:path w="119379" h="379095">
                <a:moveTo>
                  <a:pt x="59435" y="0"/>
                </a:moveTo>
                <a:lnTo>
                  <a:pt x="0" y="118872"/>
                </a:lnTo>
                <a:lnTo>
                  <a:pt x="39624" y="118872"/>
                </a:lnTo>
                <a:lnTo>
                  <a:pt x="39624" y="99060"/>
                </a:lnTo>
                <a:lnTo>
                  <a:pt x="108966" y="99060"/>
                </a:lnTo>
                <a:lnTo>
                  <a:pt x="59435" y="0"/>
                </a:lnTo>
                <a:close/>
              </a:path>
              <a:path w="119379" h="379095">
                <a:moveTo>
                  <a:pt x="108966" y="99060"/>
                </a:moveTo>
                <a:lnTo>
                  <a:pt x="79248" y="99060"/>
                </a:lnTo>
                <a:lnTo>
                  <a:pt x="79248" y="118872"/>
                </a:lnTo>
                <a:lnTo>
                  <a:pt x="118872" y="118872"/>
                </a:lnTo>
                <a:lnTo>
                  <a:pt x="108966" y="99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8095" y="3156204"/>
            <a:ext cx="119380" cy="379095"/>
          </a:xfrm>
          <a:custGeom>
            <a:avLst/>
            <a:gdLst/>
            <a:ahLst/>
            <a:cxnLst/>
            <a:rect l="l" t="t" r="r" b="b"/>
            <a:pathLst>
              <a:path w="119379" h="379095">
                <a:moveTo>
                  <a:pt x="79248" y="99060"/>
                </a:moveTo>
                <a:lnTo>
                  <a:pt x="39624" y="99060"/>
                </a:lnTo>
                <a:lnTo>
                  <a:pt x="39624" y="378713"/>
                </a:lnTo>
                <a:lnTo>
                  <a:pt x="79248" y="378713"/>
                </a:lnTo>
                <a:lnTo>
                  <a:pt x="79248" y="99060"/>
                </a:lnTo>
                <a:close/>
              </a:path>
              <a:path w="119379" h="379095">
                <a:moveTo>
                  <a:pt x="59435" y="0"/>
                </a:moveTo>
                <a:lnTo>
                  <a:pt x="0" y="118872"/>
                </a:lnTo>
                <a:lnTo>
                  <a:pt x="39624" y="118872"/>
                </a:lnTo>
                <a:lnTo>
                  <a:pt x="39624" y="99060"/>
                </a:lnTo>
                <a:lnTo>
                  <a:pt x="108966" y="99060"/>
                </a:lnTo>
                <a:lnTo>
                  <a:pt x="59435" y="0"/>
                </a:lnTo>
                <a:close/>
              </a:path>
              <a:path w="119379" h="379095">
                <a:moveTo>
                  <a:pt x="108966" y="99060"/>
                </a:moveTo>
                <a:lnTo>
                  <a:pt x="79248" y="99060"/>
                </a:lnTo>
                <a:lnTo>
                  <a:pt x="79248" y="118872"/>
                </a:lnTo>
                <a:lnTo>
                  <a:pt x="118872" y="118872"/>
                </a:lnTo>
                <a:lnTo>
                  <a:pt x="108966" y="99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8095" y="2369820"/>
            <a:ext cx="119380" cy="379095"/>
          </a:xfrm>
          <a:custGeom>
            <a:avLst/>
            <a:gdLst/>
            <a:ahLst/>
            <a:cxnLst/>
            <a:rect l="l" t="t" r="r" b="b"/>
            <a:pathLst>
              <a:path w="119379" h="379094">
                <a:moveTo>
                  <a:pt x="79248" y="99060"/>
                </a:moveTo>
                <a:lnTo>
                  <a:pt x="39624" y="99060"/>
                </a:lnTo>
                <a:lnTo>
                  <a:pt x="39624" y="378713"/>
                </a:lnTo>
                <a:lnTo>
                  <a:pt x="79248" y="378713"/>
                </a:lnTo>
                <a:lnTo>
                  <a:pt x="79248" y="99060"/>
                </a:lnTo>
                <a:close/>
              </a:path>
              <a:path w="119379" h="379094">
                <a:moveTo>
                  <a:pt x="59435" y="0"/>
                </a:moveTo>
                <a:lnTo>
                  <a:pt x="0" y="118872"/>
                </a:lnTo>
                <a:lnTo>
                  <a:pt x="39624" y="118872"/>
                </a:lnTo>
                <a:lnTo>
                  <a:pt x="39624" y="99060"/>
                </a:lnTo>
                <a:lnTo>
                  <a:pt x="108966" y="99060"/>
                </a:lnTo>
                <a:lnTo>
                  <a:pt x="59435" y="0"/>
                </a:lnTo>
                <a:close/>
              </a:path>
              <a:path w="119379" h="379094">
                <a:moveTo>
                  <a:pt x="108966" y="99060"/>
                </a:moveTo>
                <a:lnTo>
                  <a:pt x="79248" y="99060"/>
                </a:lnTo>
                <a:lnTo>
                  <a:pt x="79248" y="118872"/>
                </a:lnTo>
                <a:lnTo>
                  <a:pt x="118872" y="118872"/>
                </a:lnTo>
                <a:lnTo>
                  <a:pt x="108966" y="99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8095" y="1583436"/>
            <a:ext cx="119380" cy="379095"/>
          </a:xfrm>
          <a:custGeom>
            <a:avLst/>
            <a:gdLst/>
            <a:ahLst/>
            <a:cxnLst/>
            <a:rect l="l" t="t" r="r" b="b"/>
            <a:pathLst>
              <a:path w="119379" h="379094">
                <a:moveTo>
                  <a:pt x="79248" y="99060"/>
                </a:moveTo>
                <a:lnTo>
                  <a:pt x="39624" y="99060"/>
                </a:lnTo>
                <a:lnTo>
                  <a:pt x="39624" y="378713"/>
                </a:lnTo>
                <a:lnTo>
                  <a:pt x="79248" y="378713"/>
                </a:lnTo>
                <a:lnTo>
                  <a:pt x="79248" y="99060"/>
                </a:lnTo>
                <a:close/>
              </a:path>
              <a:path w="119379" h="379094">
                <a:moveTo>
                  <a:pt x="59435" y="0"/>
                </a:moveTo>
                <a:lnTo>
                  <a:pt x="0" y="118872"/>
                </a:lnTo>
                <a:lnTo>
                  <a:pt x="39624" y="118872"/>
                </a:lnTo>
                <a:lnTo>
                  <a:pt x="39624" y="99060"/>
                </a:lnTo>
                <a:lnTo>
                  <a:pt x="108966" y="99060"/>
                </a:lnTo>
                <a:lnTo>
                  <a:pt x="59435" y="0"/>
                </a:lnTo>
                <a:close/>
              </a:path>
              <a:path w="119379" h="379094">
                <a:moveTo>
                  <a:pt x="108966" y="99060"/>
                </a:moveTo>
                <a:lnTo>
                  <a:pt x="79248" y="99060"/>
                </a:lnTo>
                <a:lnTo>
                  <a:pt x="79248" y="118872"/>
                </a:lnTo>
                <a:lnTo>
                  <a:pt x="118872" y="118872"/>
                </a:lnTo>
                <a:lnTo>
                  <a:pt x="108966" y="99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08550" y="2315083"/>
            <a:ext cx="31610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Arial"/>
                <a:cs typeface="Arial"/>
              </a:rPr>
              <a:t>Чаще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берут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других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54922" y="1541729"/>
            <a:ext cx="1705610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Стали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покупать</a:t>
            </a:r>
            <a:endParaRPr sz="1800">
              <a:latin typeface="Arial"/>
              <a:cs typeface="Arial"/>
            </a:endParaRPr>
          </a:p>
          <a:p>
            <a:pPr marR="14604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ещё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чаще</a:t>
            </a:r>
            <a:endParaRPr sz="18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1395"/>
              </a:spcBef>
            </a:pPr>
            <a:r>
              <a:rPr sz="1800" spc="-10" dirty="0">
                <a:latin typeface="Arial"/>
                <a:cs typeface="Arial"/>
              </a:rPr>
              <a:t>Стали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покупать</a:t>
            </a:r>
            <a:endParaRPr sz="1800">
              <a:latin typeface="Arial"/>
              <a:cs typeface="Arial"/>
            </a:endParaRPr>
          </a:p>
          <a:p>
            <a:pPr marL="1841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чаще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90609" y="3101086"/>
            <a:ext cx="16821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Стали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покупать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нас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74430" y="3934206"/>
            <a:ext cx="16821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Стали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покупать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категорию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5169408"/>
            <a:ext cx="10387965" cy="829310"/>
            <a:chOff x="100584" y="5169408"/>
            <a:chExt cx="10387965" cy="829310"/>
          </a:xfrm>
        </p:grpSpPr>
        <p:sp>
          <p:nvSpPr>
            <p:cNvPr id="3" name="object 3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10363200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10363200" y="80467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F5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5181600"/>
              <a:ext cx="10363200" cy="805180"/>
            </a:xfrm>
            <a:custGeom>
              <a:avLst/>
              <a:gdLst/>
              <a:ahLst/>
              <a:cxnLst/>
              <a:rect l="l" t="t" r="r" b="b"/>
              <a:pathLst>
                <a:path w="10363200" h="805179">
                  <a:moveTo>
                    <a:pt x="0" y="804672"/>
                  </a:moveTo>
                  <a:lnTo>
                    <a:pt x="10363200" y="80467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24384">
              <a:solidFill>
                <a:srgbClr val="F5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7595" y="689559"/>
            <a:ext cx="57238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Поведение.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Структура</a:t>
            </a:r>
            <a:r>
              <a:rPr spc="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сделки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6541" y="2585085"/>
            <a:ext cx="235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Arial"/>
                <a:cs typeface="Arial"/>
              </a:rPr>
              <a:t>Список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рассмотрения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6538" y="4765954"/>
            <a:ext cx="892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П</a:t>
            </a:r>
            <a:r>
              <a:rPr sz="1800" spc="5" dirty="0">
                <a:latin typeface="Arial"/>
                <a:cs typeface="Arial"/>
              </a:rPr>
              <a:t>о</a:t>
            </a:r>
            <a:r>
              <a:rPr sz="1800" spc="25" dirty="0">
                <a:latin typeface="Arial"/>
                <a:cs typeface="Arial"/>
              </a:rPr>
              <a:t>к</a:t>
            </a:r>
            <a:r>
              <a:rPr sz="1800" spc="-15" dirty="0">
                <a:latin typeface="Arial"/>
                <a:cs typeface="Arial"/>
              </a:rPr>
              <a:t>у</a:t>
            </a:r>
            <a:r>
              <a:rPr sz="1800" spc="5" dirty="0">
                <a:latin typeface="Arial"/>
                <a:cs typeface="Arial"/>
              </a:rPr>
              <a:t>п</a:t>
            </a:r>
            <a:r>
              <a:rPr sz="1800" spc="5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2744" y="1937004"/>
            <a:ext cx="127635" cy="682625"/>
          </a:xfrm>
          <a:custGeom>
            <a:avLst/>
            <a:gdLst/>
            <a:ahLst/>
            <a:cxnLst/>
            <a:rect l="l" t="t" r="r" b="b"/>
            <a:pathLst>
              <a:path w="127634" h="682625">
                <a:moveTo>
                  <a:pt x="15239" y="557402"/>
                </a:moveTo>
                <a:lnTo>
                  <a:pt x="8762" y="561213"/>
                </a:lnTo>
                <a:lnTo>
                  <a:pt x="2158" y="565022"/>
                </a:lnTo>
                <a:lnTo>
                  <a:pt x="0" y="573404"/>
                </a:lnTo>
                <a:lnTo>
                  <a:pt x="3809" y="579881"/>
                </a:lnTo>
                <a:lnTo>
                  <a:pt x="63626" y="682497"/>
                </a:lnTo>
                <a:lnTo>
                  <a:pt x="79469" y="655319"/>
                </a:lnTo>
                <a:lnTo>
                  <a:pt x="49910" y="655319"/>
                </a:lnTo>
                <a:lnTo>
                  <a:pt x="49910" y="604701"/>
                </a:lnTo>
                <a:lnTo>
                  <a:pt x="27431" y="566165"/>
                </a:lnTo>
                <a:lnTo>
                  <a:pt x="23622" y="559562"/>
                </a:lnTo>
                <a:lnTo>
                  <a:pt x="15239" y="557402"/>
                </a:lnTo>
                <a:close/>
              </a:path>
              <a:path w="127634" h="682625">
                <a:moveTo>
                  <a:pt x="49910" y="604701"/>
                </a:moveTo>
                <a:lnTo>
                  <a:pt x="49910" y="655319"/>
                </a:lnTo>
                <a:lnTo>
                  <a:pt x="77343" y="655319"/>
                </a:lnTo>
                <a:lnTo>
                  <a:pt x="77343" y="648462"/>
                </a:lnTo>
                <a:lnTo>
                  <a:pt x="51815" y="648462"/>
                </a:lnTo>
                <a:lnTo>
                  <a:pt x="63626" y="628214"/>
                </a:lnTo>
                <a:lnTo>
                  <a:pt x="49910" y="604701"/>
                </a:lnTo>
                <a:close/>
              </a:path>
              <a:path w="127634" h="682625">
                <a:moveTo>
                  <a:pt x="112013" y="557402"/>
                </a:moveTo>
                <a:lnTo>
                  <a:pt x="103631" y="559562"/>
                </a:lnTo>
                <a:lnTo>
                  <a:pt x="99822" y="566165"/>
                </a:lnTo>
                <a:lnTo>
                  <a:pt x="77343" y="604701"/>
                </a:lnTo>
                <a:lnTo>
                  <a:pt x="77343" y="655319"/>
                </a:lnTo>
                <a:lnTo>
                  <a:pt x="79469" y="655319"/>
                </a:lnTo>
                <a:lnTo>
                  <a:pt x="123444" y="579881"/>
                </a:lnTo>
                <a:lnTo>
                  <a:pt x="127253" y="573404"/>
                </a:lnTo>
                <a:lnTo>
                  <a:pt x="125095" y="565022"/>
                </a:lnTo>
                <a:lnTo>
                  <a:pt x="118490" y="561213"/>
                </a:lnTo>
                <a:lnTo>
                  <a:pt x="112013" y="557402"/>
                </a:lnTo>
                <a:close/>
              </a:path>
              <a:path w="127634" h="682625">
                <a:moveTo>
                  <a:pt x="63626" y="628214"/>
                </a:moveTo>
                <a:lnTo>
                  <a:pt x="51815" y="648462"/>
                </a:lnTo>
                <a:lnTo>
                  <a:pt x="75437" y="648462"/>
                </a:lnTo>
                <a:lnTo>
                  <a:pt x="63626" y="628214"/>
                </a:lnTo>
                <a:close/>
              </a:path>
              <a:path w="127634" h="682625">
                <a:moveTo>
                  <a:pt x="77343" y="604701"/>
                </a:moveTo>
                <a:lnTo>
                  <a:pt x="63626" y="628214"/>
                </a:lnTo>
                <a:lnTo>
                  <a:pt x="75437" y="648462"/>
                </a:lnTo>
                <a:lnTo>
                  <a:pt x="77343" y="648462"/>
                </a:lnTo>
                <a:lnTo>
                  <a:pt x="77343" y="604701"/>
                </a:lnTo>
                <a:close/>
              </a:path>
              <a:path w="127634" h="682625">
                <a:moveTo>
                  <a:pt x="77343" y="0"/>
                </a:moveTo>
                <a:lnTo>
                  <a:pt x="49910" y="0"/>
                </a:lnTo>
                <a:lnTo>
                  <a:pt x="49910" y="604701"/>
                </a:lnTo>
                <a:lnTo>
                  <a:pt x="63626" y="628214"/>
                </a:lnTo>
                <a:lnTo>
                  <a:pt x="77342" y="604701"/>
                </a:lnTo>
                <a:lnTo>
                  <a:pt x="7734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1878" y="3675075"/>
            <a:ext cx="1819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Активная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оценка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05984" y="2286000"/>
            <a:ext cx="3169920" cy="2458085"/>
            <a:chOff x="5205984" y="2286000"/>
            <a:chExt cx="3169920" cy="2458085"/>
          </a:xfrm>
        </p:grpSpPr>
        <p:sp>
          <p:nvSpPr>
            <p:cNvPr id="11" name="object 11"/>
            <p:cNvSpPr/>
            <p:nvPr/>
          </p:nvSpPr>
          <p:spPr>
            <a:xfrm>
              <a:off x="6725793" y="2979420"/>
              <a:ext cx="130810" cy="1764664"/>
            </a:xfrm>
            <a:custGeom>
              <a:avLst/>
              <a:gdLst/>
              <a:ahLst/>
              <a:cxnLst/>
              <a:rect l="l" t="t" r="r" b="b"/>
              <a:pathLst>
                <a:path w="130809" h="1764664">
                  <a:moveTo>
                    <a:pt x="127254" y="1655445"/>
                  </a:moveTo>
                  <a:lnTo>
                    <a:pt x="125095" y="1647063"/>
                  </a:lnTo>
                  <a:lnTo>
                    <a:pt x="118491" y="1643253"/>
                  </a:lnTo>
                  <a:lnTo>
                    <a:pt x="112014" y="1639443"/>
                  </a:lnTo>
                  <a:lnTo>
                    <a:pt x="103632" y="1641602"/>
                  </a:lnTo>
                  <a:lnTo>
                    <a:pt x="99822" y="1648206"/>
                  </a:lnTo>
                  <a:lnTo>
                    <a:pt x="77343" y="1686750"/>
                  </a:lnTo>
                  <a:lnTo>
                    <a:pt x="77343" y="1082040"/>
                  </a:lnTo>
                  <a:lnTo>
                    <a:pt x="49911" y="1082040"/>
                  </a:lnTo>
                  <a:lnTo>
                    <a:pt x="49911" y="1686750"/>
                  </a:lnTo>
                  <a:lnTo>
                    <a:pt x="27432" y="1648206"/>
                  </a:lnTo>
                  <a:lnTo>
                    <a:pt x="23622" y="1641602"/>
                  </a:lnTo>
                  <a:lnTo>
                    <a:pt x="15240" y="1639443"/>
                  </a:lnTo>
                  <a:lnTo>
                    <a:pt x="8763" y="1643253"/>
                  </a:lnTo>
                  <a:lnTo>
                    <a:pt x="2159" y="1647063"/>
                  </a:lnTo>
                  <a:lnTo>
                    <a:pt x="0" y="1655445"/>
                  </a:lnTo>
                  <a:lnTo>
                    <a:pt x="3810" y="1661922"/>
                  </a:lnTo>
                  <a:lnTo>
                    <a:pt x="63627" y="1764538"/>
                  </a:lnTo>
                  <a:lnTo>
                    <a:pt x="79463" y="1737360"/>
                  </a:lnTo>
                  <a:lnTo>
                    <a:pt x="123444" y="1661922"/>
                  </a:lnTo>
                  <a:lnTo>
                    <a:pt x="127254" y="1655445"/>
                  </a:lnTo>
                  <a:close/>
                </a:path>
                <a:path w="130809" h="1764664">
                  <a:moveTo>
                    <a:pt x="130302" y="573405"/>
                  </a:moveTo>
                  <a:lnTo>
                    <a:pt x="128143" y="565023"/>
                  </a:lnTo>
                  <a:lnTo>
                    <a:pt x="121539" y="561213"/>
                  </a:lnTo>
                  <a:lnTo>
                    <a:pt x="115062" y="557403"/>
                  </a:lnTo>
                  <a:lnTo>
                    <a:pt x="106680" y="559562"/>
                  </a:lnTo>
                  <a:lnTo>
                    <a:pt x="102870" y="566166"/>
                  </a:lnTo>
                  <a:lnTo>
                    <a:pt x="80391" y="604710"/>
                  </a:lnTo>
                  <a:lnTo>
                    <a:pt x="80391" y="0"/>
                  </a:lnTo>
                  <a:lnTo>
                    <a:pt x="52959" y="0"/>
                  </a:lnTo>
                  <a:lnTo>
                    <a:pt x="52959" y="604710"/>
                  </a:lnTo>
                  <a:lnTo>
                    <a:pt x="30480" y="566166"/>
                  </a:lnTo>
                  <a:lnTo>
                    <a:pt x="26670" y="559562"/>
                  </a:lnTo>
                  <a:lnTo>
                    <a:pt x="18288" y="557403"/>
                  </a:lnTo>
                  <a:lnTo>
                    <a:pt x="11811" y="561213"/>
                  </a:lnTo>
                  <a:lnTo>
                    <a:pt x="5207" y="565023"/>
                  </a:lnTo>
                  <a:lnTo>
                    <a:pt x="3048" y="573405"/>
                  </a:lnTo>
                  <a:lnTo>
                    <a:pt x="6858" y="579882"/>
                  </a:lnTo>
                  <a:lnTo>
                    <a:pt x="66675" y="682498"/>
                  </a:lnTo>
                  <a:lnTo>
                    <a:pt x="82511" y="655320"/>
                  </a:lnTo>
                  <a:lnTo>
                    <a:pt x="126492" y="579882"/>
                  </a:lnTo>
                  <a:lnTo>
                    <a:pt x="130302" y="57340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18176" y="2298192"/>
              <a:ext cx="3145790" cy="1960245"/>
            </a:xfrm>
            <a:custGeom>
              <a:avLst/>
              <a:gdLst/>
              <a:ahLst/>
              <a:cxnLst/>
              <a:rect l="l" t="t" r="r" b="b"/>
              <a:pathLst>
                <a:path w="3145790" h="1960245">
                  <a:moveTo>
                    <a:pt x="0" y="1959864"/>
                  </a:moveTo>
                  <a:lnTo>
                    <a:pt x="3145535" y="1959864"/>
                  </a:lnTo>
                  <a:lnTo>
                    <a:pt x="3145535" y="0"/>
                  </a:lnTo>
                  <a:lnTo>
                    <a:pt x="0" y="0"/>
                  </a:lnTo>
                  <a:lnTo>
                    <a:pt x="0" y="1959864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03882" y="1500581"/>
            <a:ext cx="5376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7960" algn="l"/>
              </a:tabLst>
            </a:pPr>
            <a:r>
              <a:rPr sz="1800" spc="-10" dirty="0">
                <a:latin typeface="Arial"/>
                <a:cs typeface="Arial"/>
              </a:rPr>
              <a:t>Потребность	</a:t>
            </a:r>
            <a:r>
              <a:rPr sz="2700" spc="-15" baseline="1543" dirty="0">
                <a:latin typeface="Arial"/>
                <a:cs typeface="Arial"/>
              </a:rPr>
              <a:t>Потребность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0654" y="3136214"/>
            <a:ext cx="1733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Выбор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решения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1023" y="4772355"/>
            <a:ext cx="892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П</a:t>
            </a:r>
            <a:r>
              <a:rPr sz="1800" spc="5" dirty="0">
                <a:latin typeface="Arial"/>
                <a:cs typeface="Arial"/>
              </a:rPr>
              <a:t>о</a:t>
            </a:r>
            <a:r>
              <a:rPr sz="1800" spc="25" dirty="0">
                <a:latin typeface="Arial"/>
                <a:cs typeface="Arial"/>
              </a:rPr>
              <a:t>к</a:t>
            </a:r>
            <a:r>
              <a:rPr sz="1800" spc="-15" dirty="0">
                <a:latin typeface="Arial"/>
                <a:cs typeface="Arial"/>
              </a:rPr>
              <a:t>у</a:t>
            </a:r>
            <a:r>
              <a:rPr sz="1800" spc="5" dirty="0">
                <a:latin typeface="Arial"/>
                <a:cs typeface="Arial"/>
              </a:rPr>
              <a:t>п</a:t>
            </a:r>
            <a:r>
              <a:rPr sz="1800" spc="5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5960" y="1833372"/>
            <a:ext cx="127635" cy="1283970"/>
          </a:xfrm>
          <a:custGeom>
            <a:avLst/>
            <a:gdLst/>
            <a:ahLst/>
            <a:cxnLst/>
            <a:rect l="l" t="t" r="r" b="b"/>
            <a:pathLst>
              <a:path w="127635" h="1283970">
                <a:moveTo>
                  <a:pt x="15239" y="1158620"/>
                </a:moveTo>
                <a:lnTo>
                  <a:pt x="8762" y="1162431"/>
                </a:lnTo>
                <a:lnTo>
                  <a:pt x="2158" y="1166241"/>
                </a:lnTo>
                <a:lnTo>
                  <a:pt x="0" y="1174750"/>
                </a:lnTo>
                <a:lnTo>
                  <a:pt x="3809" y="1181227"/>
                </a:lnTo>
                <a:lnTo>
                  <a:pt x="63626" y="1283843"/>
                </a:lnTo>
                <a:lnTo>
                  <a:pt x="79469" y="1256664"/>
                </a:lnTo>
                <a:lnTo>
                  <a:pt x="49911" y="1256664"/>
                </a:lnTo>
                <a:lnTo>
                  <a:pt x="49911" y="1205919"/>
                </a:lnTo>
                <a:lnTo>
                  <a:pt x="27431" y="1167384"/>
                </a:lnTo>
                <a:lnTo>
                  <a:pt x="23621" y="1160907"/>
                </a:lnTo>
                <a:lnTo>
                  <a:pt x="15239" y="1158620"/>
                </a:lnTo>
                <a:close/>
              </a:path>
              <a:path w="127635" h="1283970">
                <a:moveTo>
                  <a:pt x="49911" y="1205919"/>
                </a:moveTo>
                <a:lnTo>
                  <a:pt x="49911" y="1256664"/>
                </a:lnTo>
                <a:lnTo>
                  <a:pt x="77343" y="1256664"/>
                </a:lnTo>
                <a:lnTo>
                  <a:pt x="77343" y="1249680"/>
                </a:lnTo>
                <a:lnTo>
                  <a:pt x="51815" y="1249680"/>
                </a:lnTo>
                <a:lnTo>
                  <a:pt x="63626" y="1229432"/>
                </a:lnTo>
                <a:lnTo>
                  <a:pt x="49911" y="1205919"/>
                </a:lnTo>
                <a:close/>
              </a:path>
              <a:path w="127635" h="1283970">
                <a:moveTo>
                  <a:pt x="112013" y="1158620"/>
                </a:moveTo>
                <a:lnTo>
                  <a:pt x="103631" y="1160907"/>
                </a:lnTo>
                <a:lnTo>
                  <a:pt x="99821" y="1167384"/>
                </a:lnTo>
                <a:lnTo>
                  <a:pt x="77343" y="1205919"/>
                </a:lnTo>
                <a:lnTo>
                  <a:pt x="77343" y="1256664"/>
                </a:lnTo>
                <a:lnTo>
                  <a:pt x="79469" y="1256664"/>
                </a:lnTo>
                <a:lnTo>
                  <a:pt x="123443" y="1181227"/>
                </a:lnTo>
                <a:lnTo>
                  <a:pt x="127253" y="1174750"/>
                </a:lnTo>
                <a:lnTo>
                  <a:pt x="125094" y="1166241"/>
                </a:lnTo>
                <a:lnTo>
                  <a:pt x="118490" y="1162431"/>
                </a:lnTo>
                <a:lnTo>
                  <a:pt x="112013" y="1158620"/>
                </a:lnTo>
                <a:close/>
              </a:path>
              <a:path w="127635" h="1283970">
                <a:moveTo>
                  <a:pt x="63626" y="1229432"/>
                </a:moveTo>
                <a:lnTo>
                  <a:pt x="51815" y="1249680"/>
                </a:lnTo>
                <a:lnTo>
                  <a:pt x="75437" y="1249680"/>
                </a:lnTo>
                <a:lnTo>
                  <a:pt x="63626" y="1229432"/>
                </a:lnTo>
                <a:close/>
              </a:path>
              <a:path w="127635" h="1283970">
                <a:moveTo>
                  <a:pt x="77343" y="1205919"/>
                </a:moveTo>
                <a:lnTo>
                  <a:pt x="63626" y="1229432"/>
                </a:lnTo>
                <a:lnTo>
                  <a:pt x="75437" y="1249680"/>
                </a:lnTo>
                <a:lnTo>
                  <a:pt x="77343" y="1249680"/>
                </a:lnTo>
                <a:lnTo>
                  <a:pt x="77343" y="1205919"/>
                </a:lnTo>
                <a:close/>
              </a:path>
              <a:path w="127635" h="1283970">
                <a:moveTo>
                  <a:pt x="77343" y="0"/>
                </a:moveTo>
                <a:lnTo>
                  <a:pt x="49911" y="0"/>
                </a:lnTo>
                <a:lnTo>
                  <a:pt x="49911" y="1205919"/>
                </a:lnTo>
                <a:lnTo>
                  <a:pt x="63626" y="1229432"/>
                </a:lnTo>
                <a:lnTo>
                  <a:pt x="77342" y="1205919"/>
                </a:lnTo>
                <a:lnTo>
                  <a:pt x="7734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5960" y="3467100"/>
            <a:ext cx="127635" cy="1353820"/>
          </a:xfrm>
          <a:custGeom>
            <a:avLst/>
            <a:gdLst/>
            <a:ahLst/>
            <a:cxnLst/>
            <a:rect l="l" t="t" r="r" b="b"/>
            <a:pathLst>
              <a:path w="127635" h="1353820">
                <a:moveTo>
                  <a:pt x="15239" y="1228216"/>
                </a:moveTo>
                <a:lnTo>
                  <a:pt x="8762" y="1232026"/>
                </a:lnTo>
                <a:lnTo>
                  <a:pt x="2158" y="1235836"/>
                </a:lnTo>
                <a:lnTo>
                  <a:pt x="0" y="1244218"/>
                </a:lnTo>
                <a:lnTo>
                  <a:pt x="3809" y="1250822"/>
                </a:lnTo>
                <a:lnTo>
                  <a:pt x="63626" y="1353438"/>
                </a:lnTo>
                <a:lnTo>
                  <a:pt x="79543" y="1326133"/>
                </a:lnTo>
                <a:lnTo>
                  <a:pt x="49911" y="1326133"/>
                </a:lnTo>
                <a:lnTo>
                  <a:pt x="49911" y="1275515"/>
                </a:lnTo>
                <a:lnTo>
                  <a:pt x="27431" y="1236979"/>
                </a:lnTo>
                <a:lnTo>
                  <a:pt x="23621" y="1230375"/>
                </a:lnTo>
                <a:lnTo>
                  <a:pt x="15239" y="1228216"/>
                </a:lnTo>
                <a:close/>
              </a:path>
              <a:path w="127635" h="1353820">
                <a:moveTo>
                  <a:pt x="49911" y="1275515"/>
                </a:moveTo>
                <a:lnTo>
                  <a:pt x="49911" y="1326133"/>
                </a:lnTo>
                <a:lnTo>
                  <a:pt x="77343" y="1326133"/>
                </a:lnTo>
                <a:lnTo>
                  <a:pt x="77343" y="1319275"/>
                </a:lnTo>
                <a:lnTo>
                  <a:pt x="51815" y="1319275"/>
                </a:lnTo>
                <a:lnTo>
                  <a:pt x="63626" y="1299028"/>
                </a:lnTo>
                <a:lnTo>
                  <a:pt x="49911" y="1275515"/>
                </a:lnTo>
                <a:close/>
              </a:path>
              <a:path w="127635" h="1353820">
                <a:moveTo>
                  <a:pt x="112013" y="1228216"/>
                </a:moveTo>
                <a:lnTo>
                  <a:pt x="103631" y="1230375"/>
                </a:lnTo>
                <a:lnTo>
                  <a:pt x="99821" y="1236979"/>
                </a:lnTo>
                <a:lnTo>
                  <a:pt x="77343" y="1275515"/>
                </a:lnTo>
                <a:lnTo>
                  <a:pt x="77343" y="1326133"/>
                </a:lnTo>
                <a:lnTo>
                  <a:pt x="79543" y="1326133"/>
                </a:lnTo>
                <a:lnTo>
                  <a:pt x="123443" y="1250822"/>
                </a:lnTo>
                <a:lnTo>
                  <a:pt x="127253" y="1244218"/>
                </a:lnTo>
                <a:lnTo>
                  <a:pt x="125094" y="1235836"/>
                </a:lnTo>
                <a:lnTo>
                  <a:pt x="118490" y="1232026"/>
                </a:lnTo>
                <a:lnTo>
                  <a:pt x="112013" y="1228216"/>
                </a:lnTo>
                <a:close/>
              </a:path>
              <a:path w="127635" h="1353820">
                <a:moveTo>
                  <a:pt x="63626" y="1299028"/>
                </a:moveTo>
                <a:lnTo>
                  <a:pt x="51815" y="1319275"/>
                </a:lnTo>
                <a:lnTo>
                  <a:pt x="75437" y="1319275"/>
                </a:lnTo>
                <a:lnTo>
                  <a:pt x="63626" y="1299028"/>
                </a:lnTo>
                <a:close/>
              </a:path>
              <a:path w="127635" h="1353820">
                <a:moveTo>
                  <a:pt x="77343" y="1275515"/>
                </a:moveTo>
                <a:lnTo>
                  <a:pt x="63626" y="1299028"/>
                </a:lnTo>
                <a:lnTo>
                  <a:pt x="75437" y="1319275"/>
                </a:lnTo>
                <a:lnTo>
                  <a:pt x="77343" y="1319275"/>
                </a:lnTo>
                <a:lnTo>
                  <a:pt x="77343" y="1275515"/>
                </a:lnTo>
                <a:close/>
              </a:path>
              <a:path w="127635" h="1353820">
                <a:moveTo>
                  <a:pt x="77343" y="0"/>
                </a:moveTo>
                <a:lnTo>
                  <a:pt x="49911" y="0"/>
                </a:lnTo>
                <a:lnTo>
                  <a:pt x="49911" y="1275515"/>
                </a:lnTo>
                <a:lnTo>
                  <a:pt x="63626" y="1299028"/>
                </a:lnTo>
                <a:lnTo>
                  <a:pt x="77342" y="1275515"/>
                </a:lnTo>
                <a:lnTo>
                  <a:pt x="7734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9332" y="3226689"/>
            <a:ext cx="1219200" cy="127635"/>
          </a:xfrm>
          <a:custGeom>
            <a:avLst/>
            <a:gdLst/>
            <a:ahLst/>
            <a:cxnLst/>
            <a:rect l="l" t="t" r="r" b="b"/>
            <a:pathLst>
              <a:path w="1219200" h="127635">
                <a:moveTo>
                  <a:pt x="1164916" y="63626"/>
                </a:moveTo>
                <a:lnTo>
                  <a:pt x="1096264" y="103631"/>
                </a:lnTo>
                <a:lnTo>
                  <a:pt x="1094104" y="112013"/>
                </a:lnTo>
                <a:lnTo>
                  <a:pt x="1097914" y="118490"/>
                </a:lnTo>
                <a:lnTo>
                  <a:pt x="1101725" y="125094"/>
                </a:lnTo>
                <a:lnTo>
                  <a:pt x="1110106" y="127253"/>
                </a:lnTo>
                <a:lnTo>
                  <a:pt x="1195699" y="77343"/>
                </a:lnTo>
                <a:lnTo>
                  <a:pt x="1192021" y="77343"/>
                </a:lnTo>
                <a:lnTo>
                  <a:pt x="1192021" y="75437"/>
                </a:lnTo>
                <a:lnTo>
                  <a:pt x="1185164" y="75437"/>
                </a:lnTo>
                <a:lnTo>
                  <a:pt x="1164916" y="63626"/>
                </a:lnTo>
                <a:close/>
              </a:path>
              <a:path w="1219200" h="127635">
                <a:moveTo>
                  <a:pt x="1141403" y="49911"/>
                </a:moveTo>
                <a:lnTo>
                  <a:pt x="0" y="49911"/>
                </a:lnTo>
                <a:lnTo>
                  <a:pt x="0" y="77343"/>
                </a:lnTo>
                <a:lnTo>
                  <a:pt x="1141403" y="77343"/>
                </a:lnTo>
                <a:lnTo>
                  <a:pt x="1164916" y="63626"/>
                </a:lnTo>
                <a:lnTo>
                  <a:pt x="1141403" y="49911"/>
                </a:lnTo>
                <a:close/>
              </a:path>
              <a:path w="1219200" h="127635">
                <a:moveTo>
                  <a:pt x="1195699" y="49911"/>
                </a:moveTo>
                <a:lnTo>
                  <a:pt x="1192021" y="49911"/>
                </a:lnTo>
                <a:lnTo>
                  <a:pt x="1192021" y="77343"/>
                </a:lnTo>
                <a:lnTo>
                  <a:pt x="1195699" y="77343"/>
                </a:lnTo>
                <a:lnTo>
                  <a:pt x="1219200" y="63626"/>
                </a:lnTo>
                <a:lnTo>
                  <a:pt x="1195699" y="49911"/>
                </a:lnTo>
                <a:close/>
              </a:path>
              <a:path w="1219200" h="127635">
                <a:moveTo>
                  <a:pt x="1185164" y="51815"/>
                </a:moveTo>
                <a:lnTo>
                  <a:pt x="1164916" y="63626"/>
                </a:lnTo>
                <a:lnTo>
                  <a:pt x="1185164" y="75437"/>
                </a:lnTo>
                <a:lnTo>
                  <a:pt x="1185164" y="51815"/>
                </a:lnTo>
                <a:close/>
              </a:path>
              <a:path w="1219200" h="127635">
                <a:moveTo>
                  <a:pt x="1192021" y="51815"/>
                </a:moveTo>
                <a:lnTo>
                  <a:pt x="1185164" y="51815"/>
                </a:lnTo>
                <a:lnTo>
                  <a:pt x="1185164" y="75437"/>
                </a:lnTo>
                <a:lnTo>
                  <a:pt x="1192021" y="75437"/>
                </a:lnTo>
                <a:lnTo>
                  <a:pt x="1192021" y="51815"/>
                </a:lnTo>
                <a:close/>
              </a:path>
              <a:path w="1219200" h="127635">
                <a:moveTo>
                  <a:pt x="1110106" y="0"/>
                </a:moveTo>
                <a:lnTo>
                  <a:pt x="1101725" y="2158"/>
                </a:lnTo>
                <a:lnTo>
                  <a:pt x="1097914" y="8762"/>
                </a:lnTo>
                <a:lnTo>
                  <a:pt x="1094104" y="15239"/>
                </a:lnTo>
                <a:lnTo>
                  <a:pt x="1096264" y="23621"/>
                </a:lnTo>
                <a:lnTo>
                  <a:pt x="1164916" y="63626"/>
                </a:lnTo>
                <a:lnTo>
                  <a:pt x="1185164" y="51815"/>
                </a:lnTo>
                <a:lnTo>
                  <a:pt x="1192021" y="51815"/>
                </a:lnTo>
                <a:lnTo>
                  <a:pt x="1192021" y="49911"/>
                </a:lnTo>
                <a:lnTo>
                  <a:pt x="1195699" y="49911"/>
                </a:lnTo>
                <a:lnTo>
                  <a:pt x="111010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1947</Words>
  <Application>Microsoft Office PowerPoint</Application>
  <PresentationFormat>Произвольный</PresentationFormat>
  <Paragraphs>449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Calibri</vt:lpstr>
      <vt:lpstr>Arial</vt:lpstr>
      <vt:lpstr>Times New Roman</vt:lpstr>
      <vt:lpstr>Office Theme</vt:lpstr>
      <vt:lpstr>Разработка  Digital-стратегии</vt:lpstr>
      <vt:lpstr>Стратегия и тактика</vt:lpstr>
      <vt:lpstr>Digital-стратегия</vt:lpstr>
      <vt:lpstr>Какие задачи может решать digital-стратегия</vt:lpstr>
      <vt:lpstr>Принцип создания digital-стратегии</vt:lpstr>
      <vt:lpstr>Лестница целей</vt:lpstr>
      <vt:lpstr>Поведение и отношение</vt:lpstr>
      <vt:lpstr>Поведение</vt:lpstr>
      <vt:lpstr>Поведение. Структура сделки</vt:lpstr>
      <vt:lpstr>Поведение. Как искать точки роста и  влиять на поведение</vt:lpstr>
      <vt:lpstr>Отношение</vt:lpstr>
      <vt:lpstr>Отношение</vt:lpstr>
      <vt:lpstr>Digital-стратегия на основе CJM</vt:lpstr>
      <vt:lpstr>Customer Journey Mapping</vt:lpstr>
      <vt:lpstr>Что включает в себя digital-стратегия Работа состоит из последовательных шагов</vt:lpstr>
      <vt:lpstr>Аналитика</vt:lpstr>
      <vt:lpstr>Аналитика. Аудитория</vt:lpstr>
      <vt:lpstr>Источники данных</vt:lpstr>
      <vt:lpstr>Разработка коммуникации</vt:lpstr>
      <vt:lpstr>Креативная концепция</vt:lpstr>
      <vt:lpstr>Этапы разработки креативной концепции</vt:lpstr>
      <vt:lpstr>Креативный бриф  включает:</vt:lpstr>
      <vt:lpstr>Креативные методики для разработки  ключевой идеи:</vt:lpstr>
      <vt:lpstr>Чек-лист проверки вашей креативной идеи</vt:lpstr>
      <vt:lpstr>Пример креативной идеи. Кейс Гроспирон</vt:lpstr>
      <vt:lpstr>Тактика. Выбираем рекламные каналы</vt:lpstr>
      <vt:lpstr>Тактика. Определение флайтов</vt:lpstr>
      <vt:lpstr>Тактика. Определение флайтов</vt:lpstr>
      <vt:lpstr>Тактика. Сегментация аудитории</vt:lpstr>
      <vt:lpstr>Проверка соответствия бренда сегменту</vt:lpstr>
      <vt:lpstr>Система оценки эффективности</vt:lpstr>
      <vt:lpstr>Customer Journey Mapping (На примере детских развивающих игрушек)</vt:lpstr>
      <vt:lpstr>Активационная модель</vt:lpstr>
      <vt:lpstr>Презентация PowerPoint</vt:lpstr>
      <vt:lpstr>Что вы получаете при разработке и реализации digital кампании</vt:lpstr>
      <vt:lpstr>Презентация PowerPoint</vt:lpstr>
      <vt:lpstr>Зачем нужны технологии сбора данных?</vt:lpstr>
      <vt:lpstr>Презентация PowerPoint</vt:lpstr>
      <vt:lpstr>Презентация PowerPoint</vt:lpstr>
      <vt:lpstr>Три типа данных с точки зрения владения</vt:lpstr>
      <vt:lpstr>Типы данных для сбора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Игоревна Крупко</dc:creator>
  <cp:lastModifiedBy>ирина нестерова</cp:lastModifiedBy>
  <cp:revision>1</cp:revision>
  <dcterms:created xsi:type="dcterms:W3CDTF">2021-09-15T04:56:51Z</dcterms:created>
  <dcterms:modified xsi:type="dcterms:W3CDTF">2021-11-02T09:07:45Z</dcterms:modified>
</cp:coreProperties>
</file>