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60" r:id="rId6"/>
    <p:sldId id="261" r:id="rId7"/>
    <p:sldId id="259" r:id="rId8"/>
    <p:sldId id="262" r:id="rId9"/>
    <p:sldId id="266" r:id="rId10"/>
    <p:sldId id="267" r:id="rId11"/>
    <p:sldId id="258" r:id="rId12"/>
    <p:sldId id="263" r:id="rId13"/>
    <p:sldId id="264" r:id="rId14"/>
    <p:sldId id="265" r:id="rId15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Оценка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ru-RU" sz="12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Доступность комплектующих</c:v>
                </c:pt>
                <c:pt idx="1">
                  <c:v>Качество продукции</c:v>
                </c:pt>
                <c:pt idx="2">
                  <c:v>Сертификация продукции</c:v>
                </c:pt>
                <c:pt idx="3">
                  <c:v>Сервисная поддержка</c:v>
                </c:pt>
                <c:pt idx="4">
                  <c:v>Инновационность</c:v>
                </c:pt>
                <c:pt idx="5">
                  <c:v>Послепродажное обслуживание</c:v>
                </c:pt>
                <c:pt idx="6">
                  <c:v>Репутация компании</c:v>
                </c:pt>
                <c:pt idx="7">
                  <c:v>Гарантийный срок</c:v>
                </c:pt>
                <c:pt idx="8">
                  <c:v>Экологичность</c:v>
                </c:pt>
                <c:pt idx="9">
                  <c:v>Цена</c:v>
                </c:pt>
                <c:pt idx="10">
                  <c:v>Срок поставки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4.76</c:v>
                </c:pt>
                <c:pt idx="1">
                  <c:v>4.6399999999999997</c:v>
                </c:pt>
                <c:pt idx="2">
                  <c:v>4.6399999999999997</c:v>
                </c:pt>
                <c:pt idx="3">
                  <c:v>4.4000000000000004</c:v>
                </c:pt>
                <c:pt idx="4">
                  <c:v>4.32</c:v>
                </c:pt>
                <c:pt idx="5">
                  <c:v>4.04</c:v>
                </c:pt>
                <c:pt idx="6">
                  <c:v>3.92</c:v>
                </c:pt>
                <c:pt idx="7">
                  <c:v>3.8</c:v>
                </c:pt>
                <c:pt idx="8">
                  <c:v>3.6</c:v>
                </c:pt>
                <c:pt idx="9">
                  <c:v>3.52</c:v>
                </c:pt>
                <c:pt idx="10">
                  <c:v>3.28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8E-4282-8871-B56D352D5C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17680440"/>
        <c:axId val="517681160"/>
      </c:barChart>
      <c:catAx>
        <c:axId val="5176804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517681160"/>
        <c:crosses val="autoZero"/>
        <c:auto val="1"/>
        <c:lblAlgn val="ctr"/>
        <c:lblOffset val="100"/>
        <c:noMultiLvlLbl val="0"/>
      </c:catAx>
      <c:valAx>
        <c:axId val="5176811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517680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ru-RU" sz="1200" baseline="0">
          <a:solidFill>
            <a:sysClr val="windowText" lastClr="000000"/>
          </a:solidFill>
          <a:latin typeface="Times New Roman" panose="02020603050405020304" pitchFamily="18" charset="0"/>
        </a:defRPr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0" i="0" baseline="0">
                <a:effectLst/>
              </a:rPr>
              <a:t>Средняя оценка качества предоставляемых услуг компании</a:t>
            </a:r>
            <a:endParaRPr lang="ru-RU" sz="1400">
              <a:effectLst/>
            </a:endParaRPr>
          </a:p>
        </c:rich>
      </c:tx>
      <c:layout>
        <c:manualLayout>
          <c:xMode val="edge"/>
          <c:yMode val="edge"/>
          <c:x val="7.3115711487688806E-2"/>
          <c:y val="9.595348296032360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4,1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5A2D-439D-B662-D4E7AA839C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'в джасп'!$V$1:$AB$1</c:f>
              <c:strCache>
                <c:ptCount val="7"/>
                <c:pt idx="0">
                  <c:v>Quality</c:v>
                </c:pt>
                <c:pt idx="1">
                  <c:v>Delivery time</c:v>
                </c:pt>
                <c:pt idx="2">
                  <c:v>Service</c:v>
                </c:pt>
                <c:pt idx="3">
                  <c:v>Easy learn</c:v>
                </c:pt>
                <c:pt idx="4">
                  <c:v>Innovativeness</c:v>
                </c:pt>
                <c:pt idx="5">
                  <c:v>Website simpliciity </c:v>
                </c:pt>
                <c:pt idx="6">
                  <c:v>Total enjoy</c:v>
                </c:pt>
              </c:strCache>
            </c:strRef>
          </c:cat>
          <c:val>
            <c:numRef>
              <c:f>'в джасп'!$V$27:$AB$27</c:f>
              <c:numCache>
                <c:formatCode>General</c:formatCode>
                <c:ptCount val="7"/>
                <c:pt idx="0">
                  <c:v>4.6399999999999997</c:v>
                </c:pt>
                <c:pt idx="1">
                  <c:v>4.04</c:v>
                </c:pt>
                <c:pt idx="2">
                  <c:v>4.24</c:v>
                </c:pt>
                <c:pt idx="3">
                  <c:v>4.28</c:v>
                </c:pt>
                <c:pt idx="4">
                  <c:v>3.8</c:v>
                </c:pt>
                <c:pt idx="5">
                  <c:v>3.88</c:v>
                </c:pt>
                <c:pt idx="6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2D-439D-B662-D4E7AA839C0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9512592"/>
        <c:axId val="129495952"/>
      </c:barChart>
      <c:catAx>
        <c:axId val="129512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9495952"/>
        <c:crosses val="autoZero"/>
        <c:auto val="1"/>
        <c:lblAlgn val="ctr"/>
        <c:lblOffset val="100"/>
        <c:noMultiLvlLbl val="0"/>
      </c:catAx>
      <c:valAx>
        <c:axId val="129495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9512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ru-RU"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latin typeface="Arial" panose="020B0604020202020204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3200" b="0" strike="noStrike" spc="-1">
                <a:latin typeface="Arial" panose="020B0604020202020204"/>
              </a:rPr>
              <a:t>Для правки структуры щёлкните мышью</a:t>
            </a: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ru-RU" sz="2800" b="0" strike="noStrike" spc="-1">
                <a:latin typeface="Arial" panose="020B0604020202020204"/>
              </a:rPr>
              <a:t>Второй уровень структуры</a:t>
            </a: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400" b="0" strike="noStrike" spc="-1">
                <a:latin typeface="Arial" panose="020B0604020202020204"/>
              </a:rPr>
              <a:t>Третий уровень структуры</a:t>
            </a: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ru-RU" sz="2000" b="0" strike="noStrike" spc="-1">
                <a:latin typeface="Arial" panose="020B0604020202020204"/>
              </a:rPr>
              <a:t>Четвёртый уровень структуры</a:t>
            </a: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000" b="0" strike="noStrike" spc="-1">
                <a:latin typeface="Arial" panose="020B0604020202020204"/>
              </a:rPr>
              <a:t>Пятый уровень структуры</a:t>
            </a: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000" b="0" strike="noStrike" spc="-1">
                <a:latin typeface="Arial" panose="020B0604020202020204"/>
              </a:rPr>
              <a:t>Шестой уровень структуры</a:t>
            </a: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000" b="0" strike="noStrike" spc="-1">
                <a:latin typeface="Arial" panose="020B0604020202020204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 panose="020B0604020202020204"/>
              </a:rPr>
              <a:t>Для правки текста заглавия щёлкните мышью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3200" b="0" strike="noStrike" spc="-1">
                <a:latin typeface="Arial" panose="020B0604020202020204"/>
              </a:rPr>
              <a:t>Для правки структуры щёлкните мышью</a:t>
            </a: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ru-RU" sz="2800" b="0" strike="noStrike" spc="-1">
                <a:latin typeface="Arial" panose="020B0604020202020204"/>
              </a:rPr>
              <a:t>Второй уровень структуры</a:t>
            </a: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400" b="0" strike="noStrike" spc="-1">
                <a:latin typeface="Arial" panose="020B0604020202020204"/>
              </a:rPr>
              <a:t>Третий уровень структуры</a:t>
            </a: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ru-RU" sz="2000" b="0" strike="noStrike" spc="-1">
                <a:latin typeface="Arial" panose="020B0604020202020204"/>
              </a:rPr>
              <a:t>Четвёртый уровень структуры</a:t>
            </a: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000" b="0" strike="noStrike" spc="-1">
                <a:latin typeface="Arial" panose="020B0604020202020204"/>
              </a:rPr>
              <a:t>Пятый уровень структуры</a:t>
            </a: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000" b="0" strike="noStrike" spc="-1">
                <a:latin typeface="Arial" panose="020B0604020202020204"/>
              </a:rPr>
              <a:t>Шестой уровень структуры</a:t>
            </a: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000" b="0" strike="noStrike" spc="-1">
                <a:latin typeface="Arial" panose="020B0604020202020204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 panose="020B0604020202020204"/>
              </a:rPr>
              <a:t>Для правки текста заглавия щёлкните мышью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3200" b="0" strike="noStrike" spc="-1">
                <a:latin typeface="Arial" panose="020B0604020202020204"/>
              </a:rPr>
              <a:t>Для правки структуры щёлкните мышью</a:t>
            </a: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ru-RU" sz="2800" b="0" strike="noStrike" spc="-1">
                <a:latin typeface="Arial" panose="020B0604020202020204"/>
              </a:rPr>
              <a:t>Второй уровень структуры</a:t>
            </a: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400" b="0" strike="noStrike" spc="-1">
                <a:latin typeface="Arial" panose="020B0604020202020204"/>
              </a:rPr>
              <a:t>Третий уровень структуры</a:t>
            </a: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ru-RU" sz="2000" b="0" strike="noStrike" spc="-1">
                <a:latin typeface="Arial" panose="020B0604020202020204"/>
              </a:rPr>
              <a:t>Четвёртый уровень структуры</a:t>
            </a: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000" b="0" strike="noStrike" spc="-1">
                <a:latin typeface="Arial" panose="020B0604020202020204"/>
              </a:rPr>
              <a:t>Пятый уровень структуры</a:t>
            </a: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000" b="0" strike="noStrike" spc="-1">
                <a:latin typeface="Arial" panose="020B0604020202020204"/>
              </a:rPr>
              <a:t>Шестой уровень структуры</a:t>
            </a: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000" b="0" strike="noStrike" spc="-1">
                <a:latin typeface="Arial" panose="020B0604020202020204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2125578" y="777335"/>
            <a:ext cx="6320589" cy="218832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ru-RU" sz="2400" dirty="0">
                <a:solidFill>
                  <a:srgbClr val="FF0000"/>
                </a:solidFill>
                <a:latin typeface="+mn-lt"/>
              </a:rPr>
              <a:t>VI Международная научно-практическая конференция </a:t>
            </a:r>
            <a:br>
              <a:rPr lang="ru-RU" sz="2400" dirty="0">
                <a:solidFill>
                  <a:srgbClr val="FF0000"/>
                </a:solidFill>
                <a:latin typeface="+mn-lt"/>
              </a:rPr>
            </a:br>
            <a:r>
              <a:rPr lang="ru-RU" sz="2400" dirty="0">
                <a:solidFill>
                  <a:srgbClr val="FF0000"/>
                </a:solidFill>
                <a:latin typeface="+mn-lt"/>
              </a:rPr>
              <a:t>«Бизнес. Образование. Экономика» </a:t>
            </a:r>
            <a:br>
              <a:rPr lang="ru-RU" sz="2400" dirty="0">
                <a:solidFill>
                  <a:srgbClr val="FF0000"/>
                </a:solidFill>
                <a:latin typeface="+mn-lt"/>
              </a:rPr>
            </a:br>
            <a:r>
              <a:rPr lang="ru-RU" sz="2400" dirty="0">
                <a:solidFill>
                  <a:srgbClr val="FF0000"/>
                </a:solidFill>
                <a:latin typeface="+mn-lt"/>
              </a:rPr>
              <a:t>3-4 апреля 2025 года, г. Минск</a:t>
            </a:r>
            <a:br>
              <a:rPr lang="ru-RU" sz="2400" dirty="0">
                <a:solidFill>
                  <a:srgbClr val="FF0000"/>
                </a:solidFill>
                <a:latin typeface="+mn-lt"/>
              </a:rPr>
            </a:br>
            <a:br>
              <a:rPr lang="ru-RU" sz="2400" dirty="0">
                <a:latin typeface="+mn-lt"/>
              </a:rPr>
            </a:br>
            <a:r>
              <a:rPr lang="ru-RU" sz="2400" dirty="0">
                <a:latin typeface="+mn-lt"/>
              </a:rPr>
              <a:t>СЕКЦИЯ 4. МАРКЕТИНГ: ПРОБЛЕМЫ, ИССЛЕДОВАНИЯ, НОВЫЕ СТРАТЕГИИ</a:t>
            </a:r>
            <a:endParaRPr lang="ru-RU" sz="2400" b="0" strike="noStrike" spc="-1" dirty="0">
              <a:latin typeface="+mn-lt"/>
            </a:endParaRPr>
          </a:p>
        </p:txBody>
      </p:sp>
      <p:graphicFrame>
        <p:nvGraphicFramePr>
          <p:cNvPr id="116" name="Таблица 3"/>
          <p:cNvGraphicFramePr/>
          <p:nvPr/>
        </p:nvGraphicFramePr>
        <p:xfrm>
          <a:off x="810127" y="3088105"/>
          <a:ext cx="9392652" cy="3115376"/>
        </p:xfrm>
        <a:graphic>
          <a:graphicData uri="http://schemas.openxmlformats.org/drawingml/2006/table">
            <a:tbl>
              <a:tblPr/>
              <a:tblGrid>
                <a:gridCol w="93926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153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200" b="0" i="1" strike="noStrike" spc="-1" dirty="0">
                          <a:solidFill>
                            <a:srgbClr val="000000"/>
                          </a:solidFill>
                          <a:latin typeface="Century Gothic"/>
                        </a:rPr>
                        <a:t> 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+mj-lt"/>
                        </a:rPr>
                        <a:t>РАЗВИТИЕ КОММУНИКАЦИОННОЙ СТРАТЕГИИ КОМПАНИИ НА ОСНОВЕ МАРКЕТИНГОВОГО ИССЛЕДОВАНИЯ ПОТРЕБИТЕЛЕЙ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0" i="1" strike="noStrike" spc="-1" dirty="0">
                          <a:solidFill>
                            <a:srgbClr val="000000"/>
                          </a:solidFill>
                          <a:latin typeface="+mj-lt"/>
                        </a:rPr>
                        <a:t>Капустина Л.М., д.э.н., профессор, заведующий кафедрой маркетинга и международного менеджмента</a:t>
                      </a:r>
                      <a:r>
                        <a:rPr lang="ru-RU" sz="2400" b="0" i="1" strike="noStrike" spc="-1">
                          <a:solidFill>
                            <a:srgbClr val="000000"/>
                          </a:solidFill>
                          <a:latin typeface="+mj-lt"/>
                        </a:rPr>
                        <a:t>,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0" i="1" strike="noStrike" spc="-1">
                          <a:solidFill>
                            <a:srgbClr val="000000"/>
                          </a:solidFill>
                          <a:latin typeface="+mj-lt"/>
                        </a:rPr>
                        <a:t>Уральский </a:t>
                      </a:r>
                      <a:r>
                        <a:rPr lang="ru-RU" sz="2400" b="0" i="1" strike="noStrike" spc="-1" dirty="0">
                          <a:solidFill>
                            <a:srgbClr val="000000"/>
                          </a:solidFill>
                          <a:latin typeface="+mj-lt"/>
                        </a:rPr>
                        <a:t>государственный экономический университет,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0" i="1" strike="noStrike" spc="-1" dirty="0" err="1">
                          <a:solidFill>
                            <a:srgbClr val="000000"/>
                          </a:solidFill>
                          <a:latin typeface="+mj-lt"/>
                        </a:rPr>
                        <a:t>Нурматов</a:t>
                      </a:r>
                      <a:r>
                        <a:rPr lang="ru-RU" sz="2400" b="0" i="1" strike="noStrike" spc="-1" dirty="0">
                          <a:solidFill>
                            <a:srgbClr val="000000"/>
                          </a:solidFill>
                          <a:latin typeface="+mj-lt"/>
                        </a:rPr>
                        <a:t> В.А., ООО «</a:t>
                      </a:r>
                      <a:r>
                        <a:rPr lang="ru-RU" sz="2400" b="0" i="1" strike="noStrike" spc="-1" dirty="0" err="1">
                          <a:solidFill>
                            <a:srgbClr val="000000"/>
                          </a:solidFill>
                          <a:latin typeface="+mj-lt"/>
                        </a:rPr>
                        <a:t>Прософт</a:t>
                      </a:r>
                      <a:r>
                        <a:rPr lang="ru-RU" sz="2400" b="0" i="1" strike="noStrike" spc="-1" dirty="0">
                          <a:solidFill>
                            <a:srgbClr val="000000"/>
                          </a:solidFill>
                          <a:latin typeface="+mj-lt"/>
                        </a:rPr>
                        <a:t>-Системы», г. Екатеринбург</a:t>
                      </a:r>
                      <a:r>
                        <a:rPr lang="ru-RU" sz="2200" b="0" i="1" strike="noStrike" spc="-1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200" b="0" i="1" strike="noStrike" spc="-1" dirty="0">
                          <a:solidFill>
                            <a:srgbClr val="000000"/>
                          </a:solidFill>
                          <a:latin typeface="+mj-lt"/>
                        </a:rPr>
                        <a:t>    </a:t>
                      </a:r>
                      <a:endParaRPr lang="ru-RU" sz="2200" b="0" strike="noStrike" spc="-1" dirty="0"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Заголовок 1"/>
          <p:cNvSpPr/>
          <p:nvPr/>
        </p:nvSpPr>
        <p:spPr>
          <a:xfrm>
            <a:off x="838080" y="295200"/>
            <a:ext cx="10514880" cy="1324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</a:pPr>
            <a:endParaRPr lang="ru-RU" sz="4400" b="0" strike="noStrike" spc="-1" dirty="0">
              <a:latin typeface="Arial" panose="020B0604020202020204"/>
            </a:endParaRPr>
          </a:p>
        </p:txBody>
      </p:sp>
      <p:sp>
        <p:nvSpPr>
          <p:cNvPr id="168" name="Прямоугольник: скругленные углы 3"/>
          <p:cNvSpPr/>
          <p:nvPr/>
        </p:nvSpPr>
        <p:spPr>
          <a:xfrm>
            <a:off x="1060421" y="630610"/>
            <a:ext cx="8640000" cy="900000"/>
          </a:xfrm>
          <a:prstGeom prst="roundRect">
            <a:avLst>
              <a:gd name="adj" fmla="val 16667"/>
            </a:avLst>
          </a:prstGeom>
          <a:solidFill>
            <a:srgbClr val="BEDEF8"/>
          </a:solidFill>
          <a:ln>
            <a:solidFill>
              <a:srgbClr val="BEDE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совершенствования</a:t>
            </a:r>
          </a:p>
          <a:p>
            <a:pPr algn="just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коммуникационной стратегии </a:t>
            </a:r>
            <a:r>
              <a:rPr lang="ru-RU" sz="2800" b="1" strike="noStrike" spc="-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Прософт</a:t>
            </a:r>
            <a:r>
              <a:rPr lang="ru-RU" sz="2800" b="1" strike="noStrike" spc="-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-Системы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1620000"/>
            <a:ext cx="110690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indent="-457200" algn="just">
              <a:buAutoNum type="arabicPeriod"/>
              <a:tabLst>
                <a:tab pos="742950" algn="l"/>
              </a:tabLst>
            </a:pP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Расширение каналов коммуникации с потребителями. 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На 2-ом месте после выставок и форумов оказались журналы и специализированные издания. Специализированные интервью, подкасты, а также использование зарубежных соцсетей может помочь охватить целевую аудиторию в странах, где используют аналогичное оборудование.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080" y="3724217"/>
            <a:ext cx="1023097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2</a:t>
            </a:r>
            <a:r>
              <a:rPr lang="ru-RU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. 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SEO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-оптимизация сайта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. На официальном сайте «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Прософт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-Системы»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и через тендерные аукционы узнают информацию лишь 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11 из 25 партнеров. </a:t>
            </a:r>
          </a:p>
          <a:p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При запросах в поисковиках о заказах оборудования автоматизации, об оборудовании релейной защиты официальный сайт компании не попадает на первые страницы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Google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и Яндекс. Важно добавить больше слов-триггеров для повышения шансов попадания официального сайта на первые строки поисковых запросов.</a:t>
            </a:r>
            <a:endParaRPr lang="ru-RU" sz="2400" dirty="0"/>
          </a:p>
        </p:txBody>
      </p:sp>
      <p:sp>
        <p:nvSpPr>
          <p:cNvPr id="15" name="Прямоугольник: скругленные углы 3"/>
          <p:cNvSpPr/>
          <p:nvPr/>
        </p:nvSpPr>
        <p:spPr>
          <a:xfrm>
            <a:off x="1212821" y="783010"/>
            <a:ext cx="8640000" cy="900000"/>
          </a:xfrm>
          <a:prstGeom prst="roundRect">
            <a:avLst>
              <a:gd name="adj" fmla="val 16667"/>
            </a:avLst>
          </a:prstGeom>
          <a:solidFill>
            <a:srgbClr val="BEDEF8"/>
          </a:solidFill>
          <a:ln>
            <a:solidFill>
              <a:srgbClr val="BEDE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совершенствования</a:t>
            </a:r>
          </a:p>
          <a:p>
            <a:pPr algn="just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коммуникационной стратегии </a:t>
            </a:r>
            <a:r>
              <a:rPr lang="ru-RU" sz="2800" b="1" strike="noStrike" spc="-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Прософт</a:t>
            </a:r>
            <a:r>
              <a:rPr lang="ru-RU" sz="2800" b="1" strike="noStrike" spc="-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-Системы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Прямоугольник: скругленные углы 4"/>
          <p:cNvSpPr/>
          <p:nvPr/>
        </p:nvSpPr>
        <p:spPr>
          <a:xfrm>
            <a:off x="1036358" y="779087"/>
            <a:ext cx="8640000" cy="830997"/>
          </a:xfrm>
          <a:prstGeom prst="roundRect">
            <a:avLst>
              <a:gd name="adj" fmla="val 16667"/>
            </a:avLst>
          </a:prstGeom>
          <a:solidFill>
            <a:srgbClr val="BEDEF8"/>
          </a:solidFill>
          <a:ln>
            <a:solidFill>
              <a:srgbClr val="BEDE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>
              <a:lnSpc>
                <a:spcPct val="100000"/>
              </a:lnSpc>
            </a:pPr>
            <a:endParaRPr lang="ru-RU" sz="1600" b="0" strike="noStrike" spc="-1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379" y="1674804"/>
            <a:ext cx="1130968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450215" algn="just">
              <a:tabLst>
                <a:tab pos="742950" algn="l"/>
              </a:tabLst>
            </a:pP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3. Внедрение постоянного мониторинга тендерных аукционов,</a:t>
            </a:r>
            <a:r>
              <a:rPr lang="ru-RU" sz="2400" b="1" dirty="0">
                <a:solidFill>
                  <a:srgbClr val="2C2D2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применение технологий искусственного интеллекта для продвижения продукции на рынке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В тендерных аукционах предложено применять технологии дополненной реальности. Заказчик увидит не просто чертежи и схемы, но и то, как это будет выглядеть и функционировать виртуально, что может оказаться решающим аргументом при выборе исполнителя. Применение ИИ может стать крупным информационным поводом, что повысит узнаваемость компании на рынке промышленной автоматизации.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36358" y="714367"/>
            <a:ext cx="8640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400" b="1" i="0" u="none" strike="noStrike" kern="1200" cap="none" spc="-1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совершенствования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400" b="1" i="0" u="none" strike="noStrike" kern="1200" cap="none" spc="-1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коммуникационной стратегии </a:t>
            </a:r>
            <a:r>
              <a:rPr kumimoji="0" lang="ru-RU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Прософт</a:t>
            </a:r>
            <a:r>
              <a:rPr kumimoji="0" lang="ru-RU" sz="2400" b="1" i="0" u="none" strike="noStrike" kern="1200" cap="none" spc="-1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-Системы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7937" y="4721792"/>
            <a:ext cx="1056372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4. Проведение опроса об использовании ИИ в новых продуктах. 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Компании важно опросить заказчиков, что они бы хотели увидеть в новых продуктах. Использование ИИ рассматривается как главная тенденция ближайшего десятилетия. Потребители ожидают более продвинутые чипы и процессоры.</a:t>
            </a:r>
            <a:endParaRPr lang="ru-RU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33073" y="1674804"/>
            <a:ext cx="952098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45021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42950" algn="l"/>
              </a:tabLst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Sans Serif" panose="020B0604020202020204" pitchFamily="34" charset="0"/>
              <a:cs typeface="Times New Roman" panose="02020603050405020304" pitchFamily="18" charset="0"/>
            </a:endParaRPr>
          </a:p>
          <a:p>
            <a:pPr marL="457200" marR="0" lvl="0" indent="45021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42950" algn="l"/>
              </a:tabLst>
              <a:defRPr/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Благодарю за внимание</a:t>
            </a:r>
          </a:p>
          <a:p>
            <a:pPr marL="457200" marR="0" lvl="0" indent="45021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42950" algn="l"/>
              </a:tabLst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lakapustina@bk.ru</a:t>
            </a:r>
            <a:endParaRPr lang="ru-RU" sz="2400" b="1" dirty="0">
              <a:solidFill>
                <a:srgbClr val="000000"/>
              </a:solidFill>
              <a:latin typeface="Times New Roman" panose="02020603050405020304" pitchFamily="18" charset="0"/>
              <a:ea typeface="Microsoft Sans Serif" panose="020B0604020202020204" pitchFamily="34" charset="0"/>
              <a:cs typeface="Times New Roman" panose="02020603050405020304" pitchFamily="18" charset="0"/>
            </a:endParaRPr>
          </a:p>
          <a:p>
            <a:pPr marL="457200" marR="0" lvl="0" indent="45021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42950" algn="l"/>
              </a:tabLst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/>
          </p:nvPr>
        </p:nvSpPr>
        <p:spPr>
          <a:xfrm>
            <a:off x="838079" y="1668378"/>
            <a:ext cx="5795331" cy="4467727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0" indent="0" algn="just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Целью исследования является совершенствование коммуникационной стратегии компании на основе результатов маркетингового исследования, направленного на оценку уровня удовлетворенности клиентов продукцией промышленной автоматизации и релейной защиты. </a:t>
            </a:r>
          </a:p>
          <a:p>
            <a:pPr marL="0" indent="0" algn="just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ООО “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Прософт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-Системы” разрабатывает и внедряет под ключ высокотехнологичные приборы и системы автоматизации для энергетической, нефтегазовой, металлургической промышленности. </a:t>
            </a:r>
            <a:endParaRPr lang="ru-RU" sz="2400" b="0" strike="noStrike" spc="-1" dirty="0">
              <a:latin typeface="Arial" panose="020B0604020202020204"/>
            </a:endParaRPr>
          </a:p>
        </p:txBody>
      </p:sp>
      <p:sp>
        <p:nvSpPr>
          <p:cNvPr id="119" name="Заголовок 1"/>
          <p:cNvSpPr/>
          <p:nvPr/>
        </p:nvSpPr>
        <p:spPr>
          <a:xfrm>
            <a:off x="838080" y="786062"/>
            <a:ext cx="10514880" cy="80333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4400" b="0" strike="noStrike" spc="-1" dirty="0">
                <a:solidFill>
                  <a:srgbClr val="FF0000"/>
                </a:solidFill>
                <a:latin typeface="Arial" panose="020B0604020202020204"/>
              </a:rPr>
              <a:t>Цель и </a:t>
            </a:r>
            <a:r>
              <a:rPr lang="ru-RU" sz="4400" spc="-1" dirty="0">
                <a:solidFill>
                  <a:srgbClr val="FF0000"/>
                </a:solidFill>
                <a:latin typeface="Arial" panose="020B0604020202020204"/>
              </a:rPr>
              <a:t>объект </a:t>
            </a:r>
            <a:r>
              <a:rPr lang="ru-RU" sz="4400" b="0" strike="noStrike" spc="-1" dirty="0">
                <a:solidFill>
                  <a:srgbClr val="FF0000"/>
                </a:solidFill>
                <a:latin typeface="Arial" panose="020B0604020202020204"/>
              </a:rPr>
              <a:t>исследования</a:t>
            </a:r>
          </a:p>
        </p:txBody>
      </p:sp>
      <p:pic>
        <p:nvPicPr>
          <p:cNvPr id="1026" name="Picture 2" descr="Полный цик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023" y="1884947"/>
            <a:ext cx="5500978" cy="381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Заголовок 1"/>
          <p:cNvSpPr/>
          <p:nvPr/>
        </p:nvSpPr>
        <p:spPr>
          <a:xfrm>
            <a:off x="838080" y="665746"/>
            <a:ext cx="10514880" cy="7987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</a:pPr>
            <a:endParaRPr lang="ru-RU" sz="4400" b="0" strike="noStrike" spc="-1" dirty="0">
              <a:latin typeface="Arial" panose="020B0604020202020204"/>
            </a:endParaRPr>
          </a:p>
        </p:txBody>
      </p:sp>
      <p:sp>
        <p:nvSpPr>
          <p:cNvPr id="141" name="Прямоугольник: скругленные углы 1"/>
          <p:cNvSpPr/>
          <p:nvPr/>
        </p:nvSpPr>
        <p:spPr>
          <a:xfrm>
            <a:off x="1554290" y="3696608"/>
            <a:ext cx="7732203" cy="336775"/>
          </a:xfrm>
          <a:prstGeom prst="roundRect">
            <a:avLst>
              <a:gd name="adj" fmla="val 16667"/>
            </a:avLst>
          </a:prstGeom>
          <a:solidFill>
            <a:srgbClr val="BEDEF8"/>
          </a:solidFill>
          <a:ln>
            <a:solidFill>
              <a:srgbClr val="BEDE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>
              <a:lnSpc>
                <a:spcPct val="100000"/>
              </a:lnSpc>
            </a:pPr>
            <a:endParaRPr lang="ru-RU" sz="2000" b="0" strike="noStrike" spc="-1" dirty="0">
              <a:latin typeface="Arial" panose="020B0604020202020204"/>
            </a:endParaRPr>
          </a:p>
        </p:txBody>
      </p:sp>
      <p:sp>
        <p:nvSpPr>
          <p:cNvPr id="142" name="TextBox 6"/>
          <p:cNvSpPr/>
          <p:nvPr/>
        </p:nvSpPr>
        <p:spPr>
          <a:xfrm>
            <a:off x="1496880" y="2215800"/>
            <a:ext cx="6708600" cy="455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ru-RU" sz="2400" b="0" strike="noStrike" spc="-1" dirty="0">
              <a:latin typeface="Arial" panose="020B0604020202020204"/>
            </a:endParaRPr>
          </a:p>
        </p:txBody>
      </p:sp>
      <p:sp>
        <p:nvSpPr>
          <p:cNvPr id="143" name="TextBox 9"/>
          <p:cNvSpPr/>
          <p:nvPr/>
        </p:nvSpPr>
        <p:spPr>
          <a:xfrm>
            <a:off x="1496880" y="2890440"/>
            <a:ext cx="6708600" cy="455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ru-RU" sz="2400" b="0" strike="noStrike" spc="-1" dirty="0">
              <a:latin typeface="Arial" panose="020B0604020202020204"/>
            </a:endParaRPr>
          </a:p>
        </p:txBody>
      </p:sp>
      <p:sp>
        <p:nvSpPr>
          <p:cNvPr id="145" name="TextBox 14"/>
          <p:cNvSpPr/>
          <p:nvPr/>
        </p:nvSpPr>
        <p:spPr>
          <a:xfrm>
            <a:off x="1496880" y="4159080"/>
            <a:ext cx="670860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ru-RU" sz="2400" b="0" strike="noStrike" spc="-1" dirty="0">
              <a:latin typeface="Arial" panose="020B0604020202020204"/>
            </a:endParaRPr>
          </a:p>
        </p:txBody>
      </p:sp>
      <p:sp>
        <p:nvSpPr>
          <p:cNvPr id="146" name="TextBox 16"/>
          <p:cNvSpPr/>
          <p:nvPr/>
        </p:nvSpPr>
        <p:spPr>
          <a:xfrm>
            <a:off x="1416669" y="4720480"/>
            <a:ext cx="6708600" cy="455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ru-RU" sz="2400" b="0" strike="noStrike" spc="-1" dirty="0">
              <a:latin typeface="Arial" panose="020B0604020202020204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60" y="659307"/>
            <a:ext cx="6404798" cy="46066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575" y="673766"/>
            <a:ext cx="3898232" cy="460664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90" y="4758460"/>
            <a:ext cx="9645436" cy="122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Заголовок 1"/>
          <p:cNvSpPr/>
          <p:nvPr/>
        </p:nvSpPr>
        <p:spPr>
          <a:xfrm>
            <a:off x="838560" y="766313"/>
            <a:ext cx="10514880" cy="8295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ru-RU" sz="4400" b="0" strike="noStrike" spc="-1" dirty="0">
                <a:solidFill>
                  <a:srgbClr val="FF0000"/>
                </a:solidFill>
                <a:latin typeface="Arial" panose="020B0604020202020204"/>
              </a:rPr>
              <a:t>Опрос клиентов ООО «</a:t>
            </a:r>
            <a:r>
              <a:rPr lang="ru-RU" sz="4400" b="0" strike="noStrike" spc="-1" dirty="0" err="1">
                <a:solidFill>
                  <a:srgbClr val="FF0000"/>
                </a:solidFill>
                <a:latin typeface="Arial" panose="020B0604020202020204"/>
              </a:rPr>
              <a:t>Прософт</a:t>
            </a:r>
            <a:r>
              <a:rPr lang="ru-RU" sz="4400" b="0" strike="noStrike" spc="-1" dirty="0">
                <a:solidFill>
                  <a:srgbClr val="FF0000"/>
                </a:solidFill>
                <a:latin typeface="Arial" panose="020B0604020202020204"/>
              </a:rPr>
              <a:t>-Системы</a:t>
            </a:r>
          </a:p>
        </p:txBody>
      </p:sp>
      <p:sp>
        <p:nvSpPr>
          <p:cNvPr id="154" name="TextBox 3"/>
          <p:cNvSpPr/>
          <p:nvPr/>
        </p:nvSpPr>
        <p:spPr>
          <a:xfrm>
            <a:off x="642134" y="1672022"/>
            <a:ext cx="10133310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457200" indent="450215"/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Опрошены 25 компаний-партнеров и потребителей продукции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8" name="Овал 10"/>
          <p:cNvSpPr/>
          <p:nvPr/>
        </p:nvSpPr>
        <p:spPr>
          <a:xfrm>
            <a:off x="752370" y="1624265"/>
            <a:ext cx="467280" cy="467280"/>
          </a:xfrm>
          <a:prstGeom prst="ellipse">
            <a:avLst/>
          </a:prstGeom>
          <a:solidFill>
            <a:srgbClr val="BEDEF8"/>
          </a:solidFill>
          <a:ln w="38100">
            <a:solidFill>
              <a:srgbClr val="4A4A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4A4A4A"/>
                </a:solidFill>
                <a:latin typeface="Century Gothic"/>
                <a:ea typeface="DejaVu Sans" panose="020B0606030804020204"/>
              </a:rPr>
              <a:t>1</a:t>
            </a:r>
            <a:endParaRPr lang="ru-RU" sz="2000" b="0" strike="noStrike" spc="-1" dirty="0">
              <a:latin typeface="Arial" panose="020B0604020202020204"/>
            </a:endParaRPr>
          </a:p>
        </p:txBody>
      </p:sp>
      <p:sp>
        <p:nvSpPr>
          <p:cNvPr id="159" name="Овал 11"/>
          <p:cNvSpPr/>
          <p:nvPr/>
        </p:nvSpPr>
        <p:spPr>
          <a:xfrm>
            <a:off x="752370" y="2208399"/>
            <a:ext cx="467280" cy="467280"/>
          </a:xfrm>
          <a:prstGeom prst="ellipse">
            <a:avLst/>
          </a:prstGeom>
          <a:solidFill>
            <a:srgbClr val="BEDEF8"/>
          </a:solidFill>
          <a:ln w="38100">
            <a:solidFill>
              <a:srgbClr val="4A4A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4A4A4A"/>
                </a:solidFill>
                <a:latin typeface="Century Gothic"/>
                <a:ea typeface="DejaVu Sans" panose="020B0606030804020204"/>
              </a:rPr>
              <a:t>2</a:t>
            </a:r>
            <a:endParaRPr lang="ru-RU" sz="2000" b="0" strike="noStrike" spc="-1">
              <a:latin typeface="Arial" panose="020B0604020202020204"/>
            </a:endParaRPr>
          </a:p>
        </p:txBody>
      </p:sp>
      <p:sp>
        <p:nvSpPr>
          <p:cNvPr id="160" name="Овал 12"/>
          <p:cNvSpPr/>
          <p:nvPr/>
        </p:nvSpPr>
        <p:spPr>
          <a:xfrm>
            <a:off x="752370" y="4858993"/>
            <a:ext cx="467280" cy="467280"/>
          </a:xfrm>
          <a:prstGeom prst="ellipse">
            <a:avLst/>
          </a:prstGeom>
          <a:solidFill>
            <a:srgbClr val="BEDEF8"/>
          </a:solidFill>
          <a:ln w="38100">
            <a:solidFill>
              <a:srgbClr val="4A4A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4A4A4A"/>
                </a:solidFill>
                <a:latin typeface="Century Gothic"/>
                <a:ea typeface="DejaVu Sans" panose="020B0606030804020204"/>
              </a:rPr>
              <a:t>3</a:t>
            </a:r>
            <a:endParaRPr lang="ru-RU" sz="2000" b="0" strike="noStrike" spc="-1">
              <a:latin typeface="Arial" panose="020B060402020202020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29886" y="2112669"/>
            <a:ext cx="1035517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arenR"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</a:rPr>
              <a:t>компании, которые являются аналогичными поставщиками продукции автоматизации; </a:t>
            </a:r>
          </a:p>
          <a:p>
            <a:pPr marL="457200" indent="-457200">
              <a:buAutoNum type="arabicParenR"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</a:rPr>
              <a:t>компании-дистрибьюторы, которые адаптируют продукт под конкретного пользователя; </a:t>
            </a:r>
          </a:p>
          <a:p>
            <a:pPr marL="457200" indent="-457200">
              <a:buAutoNum type="arabicParenR"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</a:rPr>
              <a:t>компании - прямые пользователи продукции промышленной автоматизации; </a:t>
            </a:r>
          </a:p>
          <a:p>
            <a:pPr marL="457200" indent="-457200">
              <a:buAutoNum type="arabicParenR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компании, закупающие комплектующие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ООО “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Прософт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-Системы”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491915" y="4770761"/>
            <a:ext cx="743551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</a:rPr>
              <a:t>Россия –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</a:rPr>
              <a:t>13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</a:rPr>
              <a:t> компаний,</a:t>
            </a:r>
          </a:p>
          <a:p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</a:rPr>
              <a:t>Беларусь -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</a:rPr>
              <a:t>5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</a:rPr>
              <a:t> компаний, </a:t>
            </a:r>
          </a:p>
          <a:p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</a:rPr>
              <a:t>Узбекистан –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</a:rPr>
              <a:t>4,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</a:p>
          <a:p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</a:rPr>
              <a:t>Казахстан –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</a:rPr>
              <a:t>3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</a:rPr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Заголовок 1"/>
          <p:cNvSpPr/>
          <p:nvPr/>
        </p:nvSpPr>
        <p:spPr>
          <a:xfrm>
            <a:off x="838080" y="139680"/>
            <a:ext cx="10514880" cy="1324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</a:pPr>
            <a:endParaRPr lang="ru-RU" sz="4400" b="0" strike="noStrike" spc="-1" dirty="0">
              <a:latin typeface="Arial" panose="020B060402020202020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07432" y="414392"/>
            <a:ext cx="85664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450215" algn="ctr"/>
            <a:r>
              <a:rPr lang="ru-RU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Средняя оценка важности факторов продукции «</a:t>
            </a:r>
            <a:r>
              <a:rPr lang="ru-RU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Прософт</a:t>
            </a:r>
            <a:r>
              <a:rPr lang="ru-RU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-Системы» для партнеров и потребителей по результатам опроса 25 компаний, балл</a:t>
            </a:r>
            <a:endParaRPr lang="ru-RU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2" name="Диаграмма 21"/>
          <p:cNvGraphicFramePr/>
          <p:nvPr/>
        </p:nvGraphicFramePr>
        <p:xfrm>
          <a:off x="1652337" y="1828799"/>
          <a:ext cx="7501188" cy="3954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Заголовок 2"/>
          <p:cNvSpPr/>
          <p:nvPr/>
        </p:nvSpPr>
        <p:spPr>
          <a:xfrm>
            <a:off x="838080" y="295200"/>
            <a:ext cx="10514880" cy="1324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</a:pPr>
            <a:endParaRPr lang="ru-RU" sz="4400" b="0" strike="noStrike" spc="-1" dirty="0">
              <a:latin typeface="Arial" panose="020B0604020202020204"/>
            </a:endParaRPr>
          </a:p>
        </p:txBody>
      </p:sp>
      <p:sp>
        <p:nvSpPr>
          <p:cNvPr id="163" name="Прямоугольник: скругленные углы 5"/>
          <p:cNvSpPr/>
          <p:nvPr/>
        </p:nvSpPr>
        <p:spPr>
          <a:xfrm>
            <a:off x="838080" y="1578071"/>
            <a:ext cx="6316699" cy="1377433"/>
          </a:xfrm>
          <a:prstGeom prst="roundRect">
            <a:avLst>
              <a:gd name="adj" fmla="val 16667"/>
            </a:avLst>
          </a:prstGeom>
          <a:solidFill>
            <a:srgbClr val="BEDEF8"/>
          </a:solidFill>
          <a:ln>
            <a:solidFill>
              <a:srgbClr val="BEDE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«совместимость с другим оборудованием», </a:t>
            </a:r>
          </a:p>
          <a:p>
            <a:pPr algn="just">
              <a:lnSpc>
                <a:spcPct val="100000"/>
              </a:lnSpc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«автоматическая диагностика»</a:t>
            </a:r>
          </a:p>
          <a:p>
            <a:pPr algn="just">
              <a:lnSpc>
                <a:spcPct val="100000"/>
              </a:lnSpc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«наличие искусственного интеллекта (ИИ)». </a:t>
            </a:r>
            <a:endParaRPr lang="ru-RU" sz="2400" b="0" strike="noStrike" spc="-1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6589" y="726767"/>
            <a:ext cx="8640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450215" algn="just"/>
            <a:r>
              <a:rPr lang="ru-RU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Конкурентные преимущества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8691" y="3255514"/>
            <a:ext cx="993419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450215" algn="just"/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С продукцией компании знакомятся чаще всего на выставках, конференциях и вебинарах: такой ответ дали 20 из 25 респондентов. ООО «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Прософт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-Системы» принимает участие во всех главных научно-промышленных мероприятиях, связанных с инновациями и тенденциями в отрасли. </a:t>
            </a:r>
          </a:p>
          <a:p>
            <a:pPr marL="457200" indent="450215" algn="just"/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Менее популярен такой канал коммуникации как социальные сети (9 ответов), а также – через партнеров (также 9 ответов).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4" name="Picture 2" descr="Испытательный цент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295" y="726767"/>
            <a:ext cx="3216443" cy="2528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Заголовок 2"/>
          <p:cNvSpPr/>
          <p:nvPr/>
        </p:nvSpPr>
        <p:spPr>
          <a:xfrm>
            <a:off x="838080" y="295200"/>
            <a:ext cx="10514880" cy="1324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4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6589" y="726767"/>
            <a:ext cx="8640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45021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Оценка качества продукции и услуг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2170298"/>
            <a:ext cx="4724400" cy="2951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450215" algn="just">
              <a:lnSpc>
                <a:spcPct val="150000"/>
              </a:lnSpc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Оценивались параметры: </a:t>
            </a:r>
          </a:p>
          <a:p>
            <a:pPr marL="457200" indent="450215" algn="just">
              <a:lnSpc>
                <a:spcPct val="150000"/>
              </a:lnSpc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1) Качество продукции и услуг; </a:t>
            </a:r>
          </a:p>
          <a:p>
            <a:pPr marL="457200" indent="450215" algn="just">
              <a:lnSpc>
                <a:spcPct val="150000"/>
              </a:lnSpc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2) Сроки поставки продукции; </a:t>
            </a:r>
          </a:p>
          <a:p>
            <a:pPr marL="457200" indent="450215" algn="just">
              <a:lnSpc>
                <a:spcPct val="150000"/>
              </a:lnSpc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3) Послепродажная поддержка; </a:t>
            </a:r>
          </a:p>
          <a:p>
            <a:pPr marL="457200" indent="450215" algn="just">
              <a:lnSpc>
                <a:spcPct val="150000"/>
              </a:lnSpc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4) Легкость изучения ПО; </a:t>
            </a:r>
          </a:p>
          <a:p>
            <a:pPr marL="457200" indent="450215" algn="just">
              <a:lnSpc>
                <a:spcPct val="150000"/>
              </a:lnSpc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5) Инновационность методов; </a:t>
            </a:r>
          </a:p>
          <a:p>
            <a:pPr marL="457200" indent="450215" algn="just">
              <a:lnSpc>
                <a:spcPct val="150000"/>
              </a:lnSpc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6) Простота пользования сайтом.</a:t>
            </a: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4872192" y="1503812"/>
          <a:ext cx="5645818" cy="3970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Заголовок 2"/>
          <p:cNvSpPr/>
          <p:nvPr/>
        </p:nvSpPr>
        <p:spPr>
          <a:xfrm>
            <a:off x="838080" y="295200"/>
            <a:ext cx="10514880" cy="1324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4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6568" y="542782"/>
            <a:ext cx="96092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45021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Зависимость страны и параметров  качества продукции и услуг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78042" y="2126673"/>
          <a:ext cx="4997120" cy="3627820"/>
        </p:xfrm>
        <a:graphic>
          <a:graphicData uri="http://schemas.openxmlformats.org/drawingml/2006/table">
            <a:tbl>
              <a:tblPr firstRow="1" firstCol="1" bandRow="1"/>
              <a:tblGrid>
                <a:gridCol w="534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4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4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4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41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41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41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13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9643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27547">
                <a:tc gridSpan="9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9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Independent Samples T-Test</a:t>
                      </a: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95250" marT="57150" marB="57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227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28575" marB="2857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28575" marB="2857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df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28575" marB="2857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28575" marB="2857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3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Quality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0" marT="102870" marB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charset="0"/>
                        <a:cs typeface="Times New Roman" panose="02020603050405020304" pitchFamily="18" charset="0"/>
                      </a:endParaRPr>
                    </a:p>
                  </a:txBody>
                  <a:tcPr marL="0" marR="114300" marT="102870" marB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-1.082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0" marT="102870" marB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charset="0"/>
                        <a:cs typeface="Times New Roman" panose="02020603050405020304" pitchFamily="18" charset="0"/>
                      </a:endParaRPr>
                    </a:p>
                  </a:txBody>
                  <a:tcPr marL="0" marR="114300" marT="102870" marB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0" marT="102870" marB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charset="0"/>
                        <a:cs typeface="Times New Roman" panose="02020603050405020304" pitchFamily="18" charset="0"/>
                      </a:endParaRPr>
                    </a:p>
                  </a:txBody>
                  <a:tcPr marL="0" marR="114300" marT="102870" marB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0.290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0" marT="102870" marB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charset="0"/>
                        <a:cs typeface="Times New Roman" panose="02020603050405020304" pitchFamily="18" charset="0"/>
                      </a:endParaRPr>
                    </a:p>
                  </a:txBody>
                  <a:tcPr marL="0" marR="114300" marT="102870" marB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Delivery time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0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charset="0"/>
                        <a:cs typeface="Times New Roman" panose="02020603050405020304" pitchFamily="18" charset="0"/>
                      </a:endParaRPr>
                    </a:p>
                  </a:txBody>
                  <a:tcPr marL="0" marR="114300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-0.302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0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charset="0"/>
                        <a:cs typeface="Times New Roman" panose="02020603050405020304" pitchFamily="18" charset="0"/>
                      </a:endParaRPr>
                    </a:p>
                  </a:txBody>
                  <a:tcPr marL="0" marR="114300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0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charset="0"/>
                        <a:cs typeface="Times New Roman" panose="02020603050405020304" pitchFamily="18" charset="0"/>
                      </a:endParaRPr>
                    </a:p>
                  </a:txBody>
                  <a:tcPr marL="0" marR="114300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0.036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0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charset="0"/>
                        <a:cs typeface="Times New Roman" panose="02020603050405020304" pitchFamily="18" charset="0"/>
                      </a:endParaRPr>
                    </a:p>
                  </a:txBody>
                  <a:tcPr marL="0" marR="114300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6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Service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0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charset="0"/>
                        <a:cs typeface="Times New Roman" panose="02020603050405020304" pitchFamily="18" charset="0"/>
                      </a:endParaRPr>
                    </a:p>
                  </a:txBody>
                  <a:tcPr marL="0" marR="114300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-2.077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0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charset="0"/>
                        <a:cs typeface="Times New Roman" panose="02020603050405020304" pitchFamily="18" charset="0"/>
                      </a:endParaRPr>
                    </a:p>
                  </a:txBody>
                  <a:tcPr marL="0" marR="114300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0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charset="0"/>
                        <a:cs typeface="Times New Roman" panose="02020603050405020304" pitchFamily="18" charset="0"/>
                      </a:endParaRPr>
                    </a:p>
                  </a:txBody>
                  <a:tcPr marL="0" marR="114300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0.049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0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ᵃ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14300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2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Easy learn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0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charset="0"/>
                        <a:cs typeface="Times New Roman" panose="02020603050405020304" pitchFamily="18" charset="0"/>
                      </a:endParaRPr>
                    </a:p>
                  </a:txBody>
                  <a:tcPr marL="0" marR="114300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0.178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0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charset="0"/>
                        <a:cs typeface="Times New Roman" panose="02020603050405020304" pitchFamily="18" charset="0"/>
                      </a:endParaRPr>
                    </a:p>
                  </a:txBody>
                  <a:tcPr marL="0" marR="114300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0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charset="0"/>
                        <a:cs typeface="Times New Roman" panose="02020603050405020304" pitchFamily="18" charset="0"/>
                      </a:endParaRPr>
                    </a:p>
                  </a:txBody>
                  <a:tcPr marL="0" marR="114300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0.860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0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charset="0"/>
                        <a:cs typeface="Times New Roman" panose="02020603050405020304" pitchFamily="18" charset="0"/>
                      </a:endParaRPr>
                    </a:p>
                  </a:txBody>
                  <a:tcPr marL="0" marR="114300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2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Innovativeness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0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charset="0"/>
                        <a:cs typeface="Times New Roman" panose="02020603050405020304" pitchFamily="18" charset="0"/>
                      </a:endParaRPr>
                    </a:p>
                  </a:txBody>
                  <a:tcPr marL="0" marR="114300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-1.274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0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charset="0"/>
                        <a:cs typeface="Times New Roman" panose="02020603050405020304" pitchFamily="18" charset="0"/>
                      </a:endParaRPr>
                    </a:p>
                  </a:txBody>
                  <a:tcPr marL="0" marR="114300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0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charset="0"/>
                        <a:cs typeface="Times New Roman" panose="02020603050405020304" pitchFamily="18" charset="0"/>
                      </a:endParaRPr>
                    </a:p>
                  </a:txBody>
                  <a:tcPr marL="0" marR="114300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0.015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0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charset="0"/>
                        <a:cs typeface="Times New Roman" panose="02020603050405020304" pitchFamily="18" charset="0"/>
                      </a:endParaRPr>
                    </a:p>
                  </a:txBody>
                  <a:tcPr marL="0" marR="114300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72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9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Website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simpliciity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0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charset="0"/>
                        <a:cs typeface="Times New Roman" panose="02020603050405020304" pitchFamily="18" charset="0"/>
                      </a:endParaRPr>
                    </a:p>
                  </a:txBody>
                  <a:tcPr marL="0" marR="114300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-0.646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0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charset="0"/>
                        <a:cs typeface="Times New Roman" panose="02020603050405020304" pitchFamily="18" charset="0"/>
                      </a:endParaRPr>
                    </a:p>
                  </a:txBody>
                  <a:tcPr marL="0" marR="114300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0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charset="0"/>
                        <a:cs typeface="Times New Roman" panose="02020603050405020304" pitchFamily="18" charset="0"/>
                      </a:endParaRPr>
                    </a:p>
                  </a:txBody>
                  <a:tcPr marL="0" marR="114300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0.525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0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charset="0"/>
                        <a:cs typeface="Times New Roman" panose="02020603050405020304" pitchFamily="18" charset="0"/>
                      </a:endParaRPr>
                    </a:p>
                  </a:txBody>
                  <a:tcPr marL="0" marR="114300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2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2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enjoy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0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charset="0"/>
                        <a:cs typeface="Times New Roman" panose="02020603050405020304" pitchFamily="18" charset="0"/>
                      </a:endParaRPr>
                    </a:p>
                  </a:txBody>
                  <a:tcPr marL="0" marR="114300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72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-0.580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0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charset="0"/>
                        <a:cs typeface="Times New Roman" panose="02020603050405020304" pitchFamily="18" charset="0"/>
                      </a:endParaRPr>
                    </a:p>
                  </a:txBody>
                  <a:tcPr marL="0" marR="114300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72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0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charset="0"/>
                        <a:cs typeface="Times New Roman" panose="02020603050405020304" pitchFamily="18" charset="0"/>
                      </a:endParaRPr>
                    </a:p>
                  </a:txBody>
                  <a:tcPr marL="0" marR="114300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72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0.567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0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charset="0"/>
                        <a:cs typeface="Times New Roman" panose="02020603050405020304" pitchFamily="18" charset="0"/>
                      </a:endParaRPr>
                    </a:p>
                  </a:txBody>
                  <a:tcPr marL="0" marR="114300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2689">
                <a:tc gridSpan="9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1202">
                <a:tc gridSpan="9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9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Note.</a:t>
                      </a: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 Student's t-test.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230">
                <a:tc gridSpan="9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ᵃ</a:t>
                      </a: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Brown-Forsythe test is significant (p &lt; .05), suggesting a violation of the equal variance assumption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1563">
                <a:tc gridSpan="8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9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Group </a:t>
                      </a:r>
                      <a:r>
                        <a:rPr lang="ru-RU" sz="900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Descriptives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95250" marT="57150" marB="57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>
                      <a:noFill/>
                    </a:lnL>
                    <a:lnT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231874" y="2194408"/>
            <a:ext cx="4997120" cy="2806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tabLst>
                <a:tab pos="742950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 из 7 факторов оказались статистически значимыми: </a:t>
            </a:r>
          </a:p>
          <a:p>
            <a:pPr indent="450215" algn="just">
              <a:lnSpc>
                <a:spcPct val="150000"/>
              </a:lnSpc>
              <a:tabLst>
                <a:tab pos="742950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сроки поставки продукции,</a:t>
            </a:r>
          </a:p>
          <a:p>
            <a:pPr indent="450215" algn="just">
              <a:lnSpc>
                <a:spcPct val="150000"/>
              </a:lnSpc>
              <a:tabLst>
                <a:tab pos="742950" algn="l"/>
              </a:tabLst>
            </a:pP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работа со службой поддержки,</a:t>
            </a:r>
          </a:p>
          <a:p>
            <a:pPr indent="450215" algn="just">
              <a:lnSpc>
                <a:spcPct val="150000"/>
              </a:lnSpc>
              <a:tabLst>
                <a:tab pos="742950" algn="l"/>
              </a:tabLst>
            </a:pP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инновационность продукции </a:t>
            </a:r>
            <a:endParaRPr lang="ru-RU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tabLst>
                <a:tab pos="742950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р-значение ниже 0,05.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5747" y="1040499"/>
            <a:ext cx="10018295" cy="960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tabLst>
                <a:tab pos="742950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Нулевая гипотеза: от того, в какой стране ведет свою деятельность организация, не зависит ее выбор параметров качества предоставляемых услуг компании-поставщика.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16840" y="5001395"/>
            <a:ext cx="483986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бщая оценка качества продукта компании напрямую зависит от долгосрочности отношений</a:t>
            </a:r>
            <a:endParaRPr lang="ru-RU" sz="20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Заголовок 1"/>
          <p:cNvSpPr/>
          <p:nvPr/>
        </p:nvSpPr>
        <p:spPr>
          <a:xfrm>
            <a:off x="720000" y="180000"/>
            <a:ext cx="10514880" cy="108837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</a:pPr>
            <a:endParaRPr lang="ru-RU" sz="4400" b="0" strike="noStrike" spc="-1" dirty="0">
              <a:latin typeface="Arial" panose="020B060402020202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04274" y="1408327"/>
            <a:ext cx="80772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450215" algn="just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Средний балл всех оценок по уровню удовлетворенности качеством продукции составил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4,2.</a:t>
            </a:r>
          </a:p>
          <a:p>
            <a:pPr marL="457200" indent="450215" algn="just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Низкие баллы получили:</a:t>
            </a:r>
          </a:p>
          <a:p>
            <a:pPr marL="457200" indent="450215" algn="just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Инновационность продукции и методов работы </a:t>
            </a:r>
          </a:p>
          <a:p>
            <a:pPr marL="457200" indent="450215" algn="just"/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Веб-сайт компании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3,88 балла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1989" y="745154"/>
            <a:ext cx="69542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Проблемы и слабые места по итогам опроса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1989" y="3665206"/>
            <a:ext cx="1001216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tabLst>
                <a:tab pos="742950" algn="l"/>
              </a:tabLst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Большинство респондентов предложили использовать технологии ИИ для обучения и совершенствования продукции. </a:t>
            </a:r>
          </a:p>
          <a:p>
            <a:pPr indent="450215" algn="just">
              <a:tabLst>
                <a:tab pos="742950" algn="l"/>
              </a:tabLst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Рекомендовано расширить продуктовую линейку новой продукцией –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13 из 25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партнеров. </a:t>
            </a:r>
          </a:p>
          <a:p>
            <a:pPr indent="450215" algn="just">
              <a:tabLst>
                <a:tab pos="742950" algn="l"/>
              </a:tabLst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строке «Другое» партнеры отметили, что им бы хотелось, чтобы компания открыла филиал в другой стране. </a:t>
            </a:r>
          </a:p>
        </p:txBody>
      </p:sp>
      <p:pic>
        <p:nvPicPr>
          <p:cNvPr id="4098" name="Picture 2" descr="Полный цик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937" y="1186701"/>
            <a:ext cx="2900778" cy="247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820</Words>
  <Application>Microsoft Office PowerPoint</Application>
  <PresentationFormat>Широкоэкранный</PresentationFormat>
  <Paragraphs>105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Calibri</vt:lpstr>
      <vt:lpstr>Century Gothic</vt:lpstr>
      <vt:lpstr>Symbol</vt:lpstr>
      <vt:lpstr>Times New Roman</vt:lpstr>
      <vt:lpstr>Wingdings</vt:lpstr>
      <vt:lpstr>Office Theme</vt:lpstr>
      <vt:lpstr>Office Theme</vt:lpstr>
      <vt:lpstr>Office Theme</vt:lpstr>
      <vt:lpstr>VI Международная научно-практическая конференция  «Бизнес. Образование. Экономика»  3-4 апреля 2025 года, г. Минск  СЕКЦИЯ 4. МАРКЕТИНГ: ПРОБЛЕМЫ, ИССЛЕДОВАНИЯ, НОВЫЕ СТРАТЕГИИ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ФИЛИП КОТЛЕР</dc:title>
  <dc:creator>Миколенко Анастасия Сергеевна</dc:creator>
  <cp:lastModifiedBy>Лариса Капустина</cp:lastModifiedBy>
  <cp:revision>69</cp:revision>
  <dcterms:created xsi:type="dcterms:W3CDTF">2025-04-03T07:37:01Z</dcterms:created>
  <dcterms:modified xsi:type="dcterms:W3CDTF">2025-04-04T17:00:36Z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Произвольный</vt:lpwstr>
  </property>
  <property fmtid="{D5CDD505-2E9C-101B-9397-08002B2CF9AE}" pid="3" name="Slides">
    <vt:i4>19</vt:i4>
  </property>
  <property fmtid="{D5CDD505-2E9C-101B-9397-08002B2CF9AE}" pid="4" name="ICV">
    <vt:lpwstr/>
  </property>
  <property fmtid="{D5CDD505-2E9C-101B-9397-08002B2CF9AE}" pid="5" name="KSOProductBuildVer">
    <vt:lpwstr>1049-11.1.0.11698</vt:lpwstr>
  </property>
</Properties>
</file>