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74" r:id="rId3"/>
    <p:sldId id="377" r:id="rId4"/>
    <p:sldId id="382" r:id="rId5"/>
    <p:sldId id="380" r:id="rId6"/>
    <p:sldId id="381" r:id="rId7"/>
    <p:sldId id="384" r:id="rId8"/>
    <p:sldId id="385" r:id="rId9"/>
    <p:sldId id="386" r:id="rId10"/>
    <p:sldId id="387" r:id="rId11"/>
    <p:sldId id="379" r:id="rId12"/>
    <p:sldId id="388" r:id="rId13"/>
    <p:sldId id="34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13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Лист1!$A$2:$A$16</c:f>
              <c:numCache>
                <c:formatCode>General</c:formatCode>
                <c:ptCount val="1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  <c:pt idx="13">
                  <c:v>2024</c:v>
                </c:pt>
                <c:pt idx="14">
                  <c:v>2025</c:v>
                </c:pt>
              </c:numCache>
            </c:num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2.6</c:v>
                </c:pt>
                <c:pt idx="1">
                  <c:v>-3.7</c:v>
                </c:pt>
                <c:pt idx="2">
                  <c:v>-1.5</c:v>
                </c:pt>
                <c:pt idx="3">
                  <c:v>-5</c:v>
                </c:pt>
                <c:pt idx="4">
                  <c:v>-1.4</c:v>
                </c:pt>
                <c:pt idx="5">
                  <c:v>8.8000000000000007</c:v>
                </c:pt>
                <c:pt idx="6">
                  <c:v>2.8</c:v>
                </c:pt>
                <c:pt idx="7">
                  <c:v>-1.8</c:v>
                </c:pt>
                <c:pt idx="8">
                  <c:v>-3.1</c:v>
                </c:pt>
                <c:pt idx="9">
                  <c:v>3.3</c:v>
                </c:pt>
                <c:pt idx="10">
                  <c:v>4.7</c:v>
                </c:pt>
                <c:pt idx="11">
                  <c:v>3.8</c:v>
                </c:pt>
                <c:pt idx="12">
                  <c:v>5</c:v>
                </c:pt>
                <c:pt idx="13">
                  <c:v>3.7</c:v>
                </c:pt>
                <c:pt idx="14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EF-4062-9D23-C4EF806A28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2996816"/>
        <c:axId val="482997232"/>
      </c:lineChart>
      <c:catAx>
        <c:axId val="48299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2997232"/>
        <c:crosses val="autoZero"/>
        <c:auto val="1"/>
        <c:lblAlgn val="ctr"/>
        <c:lblOffset val="100"/>
        <c:noMultiLvlLbl val="0"/>
      </c:catAx>
      <c:valAx>
        <c:axId val="48299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299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320F-4554-824F-A570597F004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20F-4554-824F-A570597F004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320F-4554-824F-A570597F004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20F-4554-824F-A570597F004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320F-4554-824F-A570597F004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C6B-4AD3-B848-0DD263673816}"/>
              </c:ext>
            </c:extLst>
          </c:dPt>
          <c:dLbls>
            <c:dLbl>
              <c:idx val="0"/>
              <c:layout>
                <c:manualLayout>
                  <c:x val="5.1009013024315354E-2"/>
                  <c:y val="-4.3522450360287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20F-4554-824F-A570597F0049}"/>
                </c:ext>
              </c:extLst>
            </c:dLbl>
            <c:dLbl>
              <c:idx val="1"/>
              <c:layout>
                <c:manualLayout>
                  <c:x val="-5.4897736839498834E-2"/>
                  <c:y val="-3.0125522457872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20F-4554-824F-A570597F0049}"/>
                </c:ext>
              </c:extLst>
            </c:dLbl>
            <c:dLbl>
              <c:idx val="2"/>
              <c:layout>
                <c:manualLayout>
                  <c:x val="-2.3322686079334423E-2"/>
                  <c:y val="1.10626180549863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20F-4554-824F-A570597F0049}"/>
                </c:ext>
              </c:extLst>
            </c:dLbl>
            <c:dLbl>
              <c:idx val="3"/>
              <c:layout>
                <c:manualLayout>
                  <c:x val="-6.0499925716832569E-3"/>
                  <c:y val="7.10390252858894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20F-4554-824F-A570597F0049}"/>
                </c:ext>
              </c:extLst>
            </c:dLbl>
            <c:dLbl>
              <c:idx val="4"/>
              <c:layout>
                <c:manualLayout>
                  <c:x val="2.4446838013172881E-2"/>
                  <c:y val="-4.8992888364310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20F-4554-824F-A570597F00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Услуги</c:v>
                </c:pt>
                <c:pt idx="1">
                  <c:v>Обрабат.пром., водоснабжение</c:v>
                </c:pt>
                <c:pt idx="2">
                  <c:v>Сельское хозяйство</c:v>
                </c:pt>
                <c:pt idx="3">
                  <c:v>Нефтегазовая промышленность</c:v>
                </c:pt>
                <c:pt idx="4">
                  <c:v>Строительство</c:v>
                </c:pt>
                <c:pt idx="5">
                  <c:v>Добыча полезных ископаемых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49.6</c:v>
                </c:pt>
                <c:pt idx="1">
                  <c:v>20.5</c:v>
                </c:pt>
                <c:pt idx="2">
                  <c:v>13.2</c:v>
                </c:pt>
                <c:pt idx="3">
                  <c:v>8.5</c:v>
                </c:pt>
                <c:pt idx="4">
                  <c:v>5.8</c:v>
                </c:pt>
                <c:pt idx="5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0F-4554-824F-A570597F00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373D-2BC0-42D6-A774-E15C80ADFDFE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FB210-3900-49BD-BB30-4F27598ED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373D-2BC0-42D6-A774-E15C80ADFDFE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FB210-3900-49BD-BB30-4F27598ED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373D-2BC0-42D6-A774-E15C80ADFDFE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FB210-3900-49BD-BB30-4F27598ED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373D-2BC0-42D6-A774-E15C80ADFDFE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FB210-3900-49BD-BB30-4F27598ED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373D-2BC0-42D6-A774-E15C80ADFDFE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FB210-3900-49BD-BB30-4F27598ED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373D-2BC0-42D6-A774-E15C80ADFDFE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FB210-3900-49BD-BB30-4F27598ED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373D-2BC0-42D6-A774-E15C80ADFDFE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FB210-3900-49BD-BB30-4F27598ED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373D-2BC0-42D6-A774-E15C80ADFDFE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FB210-3900-49BD-BB30-4F27598ED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373D-2BC0-42D6-A774-E15C80ADFDFE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FB210-3900-49BD-BB30-4F27598ED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373D-2BC0-42D6-A774-E15C80ADFDFE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FB210-3900-49BD-BB30-4F27598ED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F373D-2BC0-42D6-A774-E15C80ADFDFE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7FB210-3900-49BD-BB30-4F27598ED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F373D-2BC0-42D6-A774-E15C80ADFDFE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FB210-3900-49BD-BB30-4F27598ED5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772400" cy="2880320"/>
          </a:xfrm>
        </p:spPr>
        <p:txBody>
          <a:bodyPr>
            <a:normAutofit fontScale="90000"/>
          </a:bodyPr>
          <a:lstStyle/>
          <a:p>
            <a:br>
              <a:rPr lang="ru-RU" sz="3600" b="1" dirty="0"/>
            </a:br>
            <a:r>
              <a:rPr lang="ru-RU" sz="3600" b="1" dirty="0"/>
              <a:t>Уральский экономический форум, 13-14 октября 2026 г.</a:t>
            </a:r>
            <a:br>
              <a:rPr lang="ru-RU" sz="3600" dirty="0"/>
            </a:br>
            <a:r>
              <a:rPr lang="ru-RU" b="0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Противодействие санкциям: </a:t>
            </a:r>
            <a:br>
              <a:rPr lang="ru-RU" b="0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</a:br>
            <a:r>
              <a:rPr lang="ru-RU" b="0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опыт Ирана и выводы для России</a:t>
            </a:r>
            <a:br>
              <a:rPr lang="en-US" b="1" dirty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3861048"/>
            <a:ext cx="6400800" cy="1752600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Капустина Л.М., </a:t>
            </a:r>
            <a:r>
              <a:rPr lang="ru-RU" dirty="0" err="1">
                <a:solidFill>
                  <a:schemeClr val="tx1"/>
                </a:solidFill>
              </a:rPr>
              <a:t>д.э.н</a:t>
            </a:r>
            <a:r>
              <a:rPr lang="ru-RU" dirty="0">
                <a:solidFill>
                  <a:schemeClr val="tx1"/>
                </a:solidFill>
              </a:rPr>
              <a:t>., профессор</a:t>
            </a:r>
          </a:p>
          <a:p>
            <a:r>
              <a:rPr lang="ru-RU" dirty="0">
                <a:solidFill>
                  <a:schemeClr val="tx1"/>
                </a:solidFill>
              </a:rPr>
              <a:t>Зав. кафедрой маркетинга и международного менеджмента Уральского государственного экономического университета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Вопросы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1. Санкции против Ирана</a:t>
            </a:r>
          </a:p>
          <a:p>
            <a:r>
              <a:rPr lang="ru-RU" dirty="0"/>
              <a:t>2. Меры по противодействию санкциям: кейс Ирана</a:t>
            </a:r>
          </a:p>
          <a:p>
            <a:r>
              <a:rPr lang="ru-RU" dirty="0"/>
              <a:t>3. Выводы для России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FC4F5D-0AA6-A7FD-3A6E-32A0C2A4B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1. </a:t>
            </a:r>
            <a:r>
              <a:rPr lang="ru-RU" sz="3100" dirty="0">
                <a:solidFill>
                  <a:srgbClr val="FF0000"/>
                </a:solidFill>
              </a:rPr>
              <a:t>Иран под санкциями с 1979 г. Наиболее жесткие установлены в 2012, 2018 и 2026 гг.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D6B3B0-7F0C-8F66-BF33-5E6572EA09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84784"/>
            <a:ext cx="4191002" cy="4641379"/>
          </a:xfrm>
        </p:spPr>
        <p:txBody>
          <a:bodyPr>
            <a:normAutofit fontScale="62500" lnSpcReduction="20000"/>
          </a:bodyPr>
          <a:lstStyle/>
          <a:p>
            <a:pPr>
              <a:buFontTx/>
              <a:buChar char="-"/>
            </a:pPr>
            <a:r>
              <a:rPr lang="ru-RU" dirty="0"/>
              <a:t>Запрет на экспорт нефти и нефтепродуктов в США,</a:t>
            </a:r>
          </a:p>
          <a:p>
            <a:pPr>
              <a:buFontTx/>
              <a:buChar char="-"/>
            </a:pPr>
            <a:r>
              <a:rPr lang="ru-RU" dirty="0"/>
              <a:t>Запрет на импорт оборудования для нефтедобычи, переработки и ВПК,</a:t>
            </a:r>
          </a:p>
          <a:p>
            <a:pPr>
              <a:buFontTx/>
              <a:buChar char="-"/>
            </a:pPr>
            <a:r>
              <a:rPr lang="ru-RU" dirty="0"/>
              <a:t>Заморозка активов с 1979</a:t>
            </a:r>
          </a:p>
          <a:p>
            <a:pPr>
              <a:buFontTx/>
              <a:buChar char="-"/>
            </a:pPr>
            <a:r>
              <a:rPr lang="ru-RU" dirty="0"/>
              <a:t>Запрет США на инвестиции в экономику Ирана</a:t>
            </a:r>
          </a:p>
          <a:p>
            <a:pPr>
              <a:buFontTx/>
              <a:buChar char="-"/>
            </a:pPr>
            <a:r>
              <a:rPr lang="ru-RU" dirty="0"/>
              <a:t>Отключение от </a:t>
            </a:r>
            <a:r>
              <a:rPr lang="en-US" dirty="0"/>
              <a:t>SWIFT</a:t>
            </a:r>
            <a:r>
              <a:rPr lang="ru-RU" dirty="0"/>
              <a:t> с 2012, международные санкции</a:t>
            </a:r>
          </a:p>
          <a:p>
            <a:pPr>
              <a:buFontTx/>
              <a:buChar char="-"/>
            </a:pPr>
            <a:r>
              <a:rPr lang="ru-RU" dirty="0"/>
              <a:t>Запрет на импорт ядерных технологий из всех стран – членов ООН</a:t>
            </a:r>
          </a:p>
          <a:p>
            <a:pPr>
              <a:buFontTx/>
              <a:buChar char="-"/>
            </a:pPr>
            <a:r>
              <a:rPr lang="ru-RU" dirty="0"/>
              <a:t>Вторичные санкции с 2012 г.</a:t>
            </a:r>
          </a:p>
          <a:p>
            <a:pPr>
              <a:buFontTx/>
              <a:buChar char="-"/>
            </a:pPr>
            <a:r>
              <a:rPr lang="ru-RU" dirty="0"/>
              <a:t>Санкции ЕС с 2012 г.</a:t>
            </a:r>
          </a:p>
          <a:p>
            <a:pPr>
              <a:buFontTx/>
              <a:buChar char="-"/>
            </a:pPr>
            <a:r>
              <a:rPr lang="ru-RU" dirty="0"/>
              <a:t>2015 г. Совместный всеобъемлющий план действий, отмена санкций </a:t>
            </a:r>
          </a:p>
          <a:p>
            <a:pPr>
              <a:buFontTx/>
              <a:buChar char="-"/>
            </a:pPr>
            <a:r>
              <a:rPr lang="ru-RU" dirty="0"/>
              <a:t>2018 г. выход Трампа из СВПД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Адские санкции (сентябрь 2026)</a:t>
            </a:r>
            <a:endParaRPr lang="ru-RU" dirty="0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C986D9B8-D6E2-5D60-C907-202C929FD98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2" y="1586454"/>
            <a:ext cx="4038600" cy="414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1767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4405D8-F5B0-4A32-810E-E20C277C0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Сравнение РФ и Ирана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4C404F0-0CE8-40D5-A759-18E53E9E4B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7817945"/>
              </p:ext>
            </p:extLst>
          </p:nvPr>
        </p:nvGraphicFramePr>
        <p:xfrm>
          <a:off x="457200" y="1196752"/>
          <a:ext cx="8229600" cy="54023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0824">
                  <a:extLst>
                    <a:ext uri="{9D8B030D-6E8A-4147-A177-3AD203B41FA5}">
                      <a16:colId xmlns:a16="http://schemas.microsoft.com/office/drawing/2014/main" val="473161273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3406750397"/>
                    </a:ext>
                  </a:extLst>
                </a:gridCol>
                <a:gridCol w="2242592">
                  <a:extLst>
                    <a:ext uri="{9D8B030D-6E8A-4147-A177-3AD203B41FA5}">
                      <a16:colId xmlns:a16="http://schemas.microsoft.com/office/drawing/2014/main" val="2427331630"/>
                    </a:ext>
                  </a:extLst>
                </a:gridCol>
              </a:tblGrid>
              <a:tr h="412551">
                <a:tc>
                  <a:txBody>
                    <a:bodyPr/>
                    <a:lstStyle/>
                    <a:p>
                      <a:r>
                        <a:rPr lang="ru-RU" dirty="0"/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Россия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Иран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827381"/>
                  </a:ext>
                </a:extLst>
              </a:tr>
              <a:tr h="412551">
                <a:tc>
                  <a:txBody>
                    <a:bodyPr/>
                    <a:lstStyle/>
                    <a:p>
                      <a:r>
                        <a:rPr lang="ru-RU" dirty="0"/>
                        <a:t>Доля в мировом ВВП по ППС, %, 2024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0,9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145501"/>
                  </a:ext>
                </a:extLst>
              </a:tr>
              <a:tr h="412551">
                <a:tc>
                  <a:txBody>
                    <a:bodyPr/>
                    <a:lstStyle/>
                    <a:p>
                      <a:r>
                        <a:rPr lang="ru-RU" dirty="0"/>
                        <a:t>ВВП на душу населения, дол.,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14,8 тыс.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4,6 тыс.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402371"/>
                  </a:ext>
                </a:extLst>
              </a:tr>
              <a:tr h="655139">
                <a:tc>
                  <a:txBody>
                    <a:bodyPr/>
                    <a:lstStyle/>
                    <a:p>
                      <a:r>
                        <a:rPr lang="ru-RU" dirty="0"/>
                        <a:t>Дефицит бюджета в процентах к ВВП, 2025</a:t>
                      </a:r>
                    </a:p>
                    <a:p>
                      <a:r>
                        <a:rPr lang="ru-RU" dirty="0"/>
                        <a:t>Прогноз на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2,6</a:t>
                      </a:r>
                    </a:p>
                    <a:p>
                      <a:endParaRPr lang="ru-RU" b="1" dirty="0"/>
                    </a:p>
                    <a:p>
                      <a:r>
                        <a:rPr lang="ru-RU" b="1" dirty="0"/>
                        <a:t>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5,7</a:t>
                      </a:r>
                    </a:p>
                    <a:p>
                      <a:endParaRPr lang="ru-RU" b="1" dirty="0"/>
                    </a:p>
                    <a:p>
                      <a:r>
                        <a:rPr lang="ru-RU" b="1" dirty="0"/>
                        <a:t>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598053"/>
                  </a:ext>
                </a:extLst>
              </a:tr>
              <a:tr h="811125">
                <a:tc>
                  <a:txBody>
                    <a:bodyPr/>
                    <a:lstStyle/>
                    <a:p>
                      <a:r>
                        <a:rPr lang="ru-RU" dirty="0"/>
                        <a:t>Численность населения, млн. человек,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146 </a:t>
                      </a:r>
                    </a:p>
                    <a:p>
                      <a:r>
                        <a:rPr lang="ru-RU" b="0" dirty="0"/>
                        <a:t>сокращается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86,6 </a:t>
                      </a:r>
                      <a:r>
                        <a:rPr lang="ru-RU" b="0" dirty="0"/>
                        <a:t>растет</a:t>
                      </a:r>
                    </a:p>
                    <a:p>
                      <a:r>
                        <a:rPr lang="ru-RU" sz="1400" b="0" dirty="0"/>
                        <a:t>Большая доля молодого образованного населения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620694"/>
                  </a:ext>
                </a:extLst>
              </a:tr>
              <a:tr h="781238">
                <a:tc>
                  <a:txBody>
                    <a:bodyPr/>
                    <a:lstStyle/>
                    <a:p>
                      <a:r>
                        <a:rPr lang="ru-RU" dirty="0"/>
                        <a:t>Добыча нефти, млн. баррелей в сутки,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10,5 </a:t>
                      </a:r>
                    </a:p>
                    <a:p>
                      <a:r>
                        <a:rPr lang="ru-RU" b="1" dirty="0"/>
                        <a:t>третье место в мире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5,1 </a:t>
                      </a:r>
                    </a:p>
                    <a:p>
                      <a:r>
                        <a:rPr lang="ru-RU" b="1" dirty="0"/>
                        <a:t>пятое место в мире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13722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r>
                        <a:rPr lang="ru-RU" dirty="0"/>
                        <a:t>Доля в мировых запасах газа, %,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24%, </a:t>
                      </a:r>
                    </a:p>
                    <a:p>
                      <a:r>
                        <a:rPr lang="ru-RU" b="1" dirty="0"/>
                        <a:t>первое место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17%</a:t>
                      </a:r>
                    </a:p>
                    <a:p>
                      <a:r>
                        <a:rPr lang="ru-RU" b="1" dirty="0"/>
                        <a:t>второе место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716742"/>
                  </a:ext>
                </a:extLst>
              </a:tr>
              <a:tr h="876741">
                <a:tc>
                  <a:txBody>
                    <a:bodyPr/>
                    <a:lstStyle/>
                    <a:p>
                      <a:r>
                        <a:rPr lang="ru-RU" dirty="0"/>
                        <a:t>Доля энергетических ресурсов в экспорте, %,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70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2953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8828D2-E61F-4580-AEFB-601BD1A6C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Социальные последствия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A8746D-D6B7-4F6A-9173-620E3EC85F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+mj-lt"/>
              </a:rPr>
              <a:t>Инфляции на уровне </a:t>
            </a:r>
            <a:r>
              <a:rPr lang="ru-RU" dirty="0">
                <a:solidFill>
                  <a:srgbClr val="FF0000"/>
                </a:solidFill>
                <a:latin typeface="+mj-lt"/>
              </a:rPr>
              <a:t>40% </a:t>
            </a:r>
            <a:r>
              <a:rPr lang="ru-RU" dirty="0">
                <a:latin typeface="+mj-lt"/>
              </a:rPr>
              <a:t>в год</a:t>
            </a:r>
          </a:p>
          <a:p>
            <a:r>
              <a:rPr lang="ru-RU" dirty="0">
                <a:latin typeface="+mj-lt"/>
              </a:rPr>
              <a:t>Рост безработицы, особенно среди молодежи</a:t>
            </a:r>
          </a:p>
          <a:p>
            <a:r>
              <a:rPr lang="ru-RU" dirty="0">
                <a:latin typeface="+mj-lt"/>
              </a:rPr>
              <a:t>Ставка ЦБ </a:t>
            </a:r>
            <a:r>
              <a:rPr lang="ru-RU" dirty="0">
                <a:solidFill>
                  <a:srgbClr val="FF0000"/>
                </a:solidFill>
                <a:latin typeface="+mj-lt"/>
              </a:rPr>
              <a:t>23%</a:t>
            </a:r>
            <a:r>
              <a:rPr lang="ru-RU" dirty="0">
                <a:latin typeface="+mj-lt"/>
              </a:rPr>
              <a:t>, недоступность жилья</a:t>
            </a:r>
          </a:p>
          <a:p>
            <a:r>
              <a:rPr lang="ru-RU" sz="2800" dirty="0">
                <a:effectLst/>
                <a:latin typeface="+mj-lt"/>
                <a:ea typeface="Times New Roman" panose="02020603050405020304" pitchFamily="18" charset="0"/>
              </a:rPr>
              <a:t>ВВП на душу населения с 2012 по 2020 год </a:t>
            </a:r>
            <a:r>
              <a:rPr lang="ru-RU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снизился более чем в три раза</a:t>
            </a:r>
          </a:p>
          <a:p>
            <a:r>
              <a:rPr lang="ru-RU" dirty="0">
                <a:latin typeface="+mj-lt"/>
                <a:ea typeface="Times New Roman" panose="02020603050405020304" pitchFamily="18" charset="0"/>
              </a:rPr>
              <a:t>Рост военных расходов</a:t>
            </a:r>
            <a:endParaRPr lang="ru-RU" sz="2800" dirty="0">
              <a:effectLst/>
              <a:latin typeface="+mj-lt"/>
              <a:ea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4EDFB6F-287B-4D0B-8BB4-5F9D2C2D4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kern="0" spc="-10" dirty="0">
                <a:solidFill>
                  <a:srgbClr val="FF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2026, агрессия США</a:t>
            </a:r>
            <a:endParaRPr lang="ru-RU" sz="2800" kern="0" spc="-10" dirty="0">
              <a:solidFill>
                <a:srgbClr val="FF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kern="0" spc="-1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инфляция превышает 80%,</a:t>
            </a:r>
          </a:p>
          <a:p>
            <a:r>
              <a:rPr lang="ru-RU" sz="2800" kern="0" spc="-1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нефтяной экспорт почти остановлен, </a:t>
            </a:r>
          </a:p>
          <a:p>
            <a:r>
              <a:rPr lang="ru-RU" sz="2800" kern="0" spc="-10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доходы населения стремительно сокращаются</a:t>
            </a:r>
          </a:p>
          <a:p>
            <a:r>
              <a:rPr lang="ru-RU" kern="0" spc="-10" dirty="0">
                <a:solidFill>
                  <a:srgbClr val="0000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ВВП упадет на 5,4% в 2026 году</a:t>
            </a:r>
          </a:p>
          <a:p>
            <a:r>
              <a:rPr lang="ru-RU" kern="0" spc="-10" dirty="0">
                <a:solidFill>
                  <a:srgbClr val="0000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30% населения ниже черты бедности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801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747510-3070-4B6C-BE78-714FB4AC2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Темпы прироста и структура ВВП Ирана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D491AF7E-A6D6-4578-9B90-3F0665945A6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37153312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D45AACE4-2DF0-4980-934B-24D74FB6A0E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01988911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81367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222983-C7BF-42CB-BBEB-B6749403E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63408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2. Экономика «сопротивления» Ирана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B2B3B7-B7E2-4B99-8DF5-E3C8E80BA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77500" lnSpcReduction="20000"/>
          </a:bodyPr>
          <a:lstStyle/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Бартерные схемы, расчеты в национальных валютах и использование посреднических структур в третьих странах для обхода санкций. 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редневековый метод платежа (хавала) </a:t>
            </a:r>
          </a:p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Собственная межбанковская система SEPAM, сотрудничество с национальными платежными системами дружественных стран. Партнерами по SEPAM являются Индия, Пакистан, Шри-Ланка и Мьянма, Непал, Мальдивские острова, Бутан и Бангладеш.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2018 г. произошло официальное признание в Иране «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криптодобычи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», что стало импульсом к развитию рынка криптовалют. При этом,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майнеры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обязаны продавать добытые биткойны центральному банку </a:t>
            </a:r>
          </a:p>
          <a:p>
            <a:r>
              <a:rPr lang="ru-RU" dirty="0" err="1">
                <a:latin typeface="Times New Roman" panose="02020603050405020304" pitchFamily="18" charset="0"/>
              </a:rPr>
              <a:t>Дедолларизация</a:t>
            </a:r>
            <a:r>
              <a:rPr lang="ru-RU" dirty="0">
                <a:latin typeface="Times New Roman" panose="02020603050405020304" pitchFamily="18" charset="0"/>
              </a:rPr>
              <a:t> внешнеэкономических связей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9107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1EF274-2926-4339-A41E-EE1844C3C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Экономика «сопротивления» Ирана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7DC91C-FA74-4150-B256-29DE6A433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70000" lnSpcReduction="20000"/>
          </a:bodyPr>
          <a:lstStyle/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Административное регулирование курса и ограничения на обмен валюты, множественность валютных курсов</a:t>
            </a:r>
          </a:p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Иран переориентировался на азиатские рынки, прежде всего Китай, Индию, Турцию и ОАЭ.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нвестиции в сельскохозяйственные технологии и ирригационные системы для повышения самодостаточности в продовольствии </a:t>
            </a:r>
          </a:p>
          <a:p>
            <a:r>
              <a:rPr lang="ru-RU" dirty="0">
                <a:latin typeface="Times New Roman" panose="02020603050405020304" pitchFamily="18" charset="0"/>
              </a:rPr>
              <a:t>95% фармацевтической продукции собственного производства</a:t>
            </a:r>
          </a:p>
          <a:p>
            <a:r>
              <a:rPr lang="ru-RU" dirty="0">
                <a:latin typeface="Times New Roman" panose="02020603050405020304" pitchFamily="18" charset="0"/>
              </a:rPr>
              <a:t>Создание крупных ИТ-компаний, рост экспорта ПО</a:t>
            </a: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втомобилестроение, металлургия, фармацевтика. Иранские автомобильные концерны Iran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Khodro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SAIPA создали локализованное производство, способное обеспечивать внутренний рынок за счет ограничения импорта.</a:t>
            </a:r>
          </a:p>
          <a:p>
            <a:r>
              <a:rPr lang="ru-RU" dirty="0">
                <a:latin typeface="Times New Roman" panose="02020603050405020304" pitchFamily="18" charset="0"/>
              </a:rPr>
              <a:t>Развитие нефтепереработки и нефтехимии.</a:t>
            </a:r>
          </a:p>
          <a:p>
            <a:r>
              <a:rPr lang="ru-RU" dirty="0">
                <a:latin typeface="Times New Roman" panose="02020603050405020304" pitchFamily="18" charset="0"/>
              </a:rPr>
              <a:t>Достижение высокой самодостаточности в основных товарах народного потребления и производственного сырья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1015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BD86BA-2A95-4F48-9F0E-E02E4CDD8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Технологическая отсталость – главная проблема Ирана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911906-38A8-4506-BDF6-583ACAE0F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indent="450215" algn="just">
              <a:lnSpc>
                <a:spcPct val="150000"/>
              </a:lnSpc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Санкции препятствуют привлечению иностранных инвестиций и технологий, необходимых для освоения сложных месторождений и внедрения современных методов повышения нефтеотдачи. </a:t>
            </a:r>
          </a:p>
          <a:p>
            <a:pPr indent="450215" algn="just">
              <a:lnSpc>
                <a:spcPct val="150000"/>
              </a:lnSpc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Иранские компании вынуждены полагаться на собственные технологические разработки и сотрудничество с ограниченным кругом партнеров из стран, не присоединившихся к санкциям. </a:t>
            </a:r>
          </a:p>
          <a:p>
            <a:pPr indent="450215" algn="just">
              <a:lnSpc>
                <a:spcPct val="150000"/>
              </a:lnSpc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Иранский опыт демонстрирует как возможности экономической резистентности, так и значительные издержки изоляции для долгосрочного развития и благосостояния населения.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862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5630E-0BB5-487E-8BD5-B0356DEEC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3. Выводы для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2A3590-5551-4CF3-8BB9-8501C29F7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85000" lnSpcReduction="20000"/>
          </a:bodyPr>
          <a:lstStyle/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Импортозамещение</a:t>
            </a:r>
          </a:p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Альтернативные платежные системы: введение цифрового рубля, развитие BRICS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Pay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использование криптовалют в расчетах</a:t>
            </a:r>
          </a:p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Географическая переориентация торговли: Укрепление связей с Китаем, Индией, Ираном, странами АСЕАН</a:t>
            </a:r>
          </a:p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Серые схемы обхода санкций через посредников в третьих странах</a:t>
            </a:r>
          </a:p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Технологический суверенитет, рост НИОКР</a:t>
            </a:r>
          </a:p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Теневой флот и экспорт энергоносителей</a:t>
            </a:r>
          </a:p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Диверсификация экономики и локализация в РФ критических производств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0513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E6221A-9E91-7579-81E6-6449E50E1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642194"/>
          </a:xfrm>
        </p:spPr>
        <p:txBody>
          <a:bodyPr>
            <a:normAutofit fontScale="90000"/>
          </a:bodyPr>
          <a:lstStyle/>
          <a:p>
            <a:pPr indent="450215"/>
            <a:r>
              <a:rPr lang="ru-RU" sz="2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МТК «Север–Юг» (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сеть морских, автомобильных и железнодорожных маршрутов протяженностью около 7200 км от индийского порта на юге Мумбаи до Санкт-Петербурга через Иран </a:t>
            </a:r>
            <a:r>
              <a:rPr lang="ru-RU" sz="2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находится на стадии проектирования </a:t>
            </a:r>
            <a:endParaRPr lang="ru-RU" dirty="0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8F55963A-57BA-5398-E183-566D188CB67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603" y="1988841"/>
            <a:ext cx="6040725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209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22229-9706-4FE3-847A-E57B3C7D2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Выводы для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DC0092-6776-4292-9B77-64507F0BB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32500" lnSpcReduction="20000"/>
          </a:bodyPr>
          <a:lstStyle/>
          <a:p>
            <a:pPr indent="450215" algn="just">
              <a:lnSpc>
                <a:spcPct val="150000"/>
              </a:lnSpc>
            </a:pPr>
            <a:r>
              <a:rPr lang="ru-RU" sz="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Иран развивает научно-исследовательские центры и конструкторские бюро, достиг значительных успехов в производстве беспилотников и баллистических ракет. </a:t>
            </a:r>
          </a:p>
          <a:p>
            <a:pPr indent="450215" algn="just">
              <a:lnSpc>
                <a:spcPct val="150000"/>
              </a:lnSpc>
            </a:pPr>
            <a:r>
              <a:rPr lang="ru-RU" sz="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Россия обладает значительно более развитой научно-технической базой и кадровым потенциалом для реализации амбициозной программы технологического суверенитета. </a:t>
            </a:r>
          </a:p>
          <a:p>
            <a:pPr indent="450215" algn="just">
              <a:lnSpc>
                <a:spcPct val="150000"/>
              </a:lnSpc>
            </a:pPr>
            <a:r>
              <a:rPr lang="ru-RU" sz="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Концентрация ресурсов на прорывных направлениях, включая искусственный интеллект, квантовые технологии, биотехнологии, новые материалы и энергетику, позволит создать технологические заделы для долгосрочной конкурентоспособности.</a:t>
            </a:r>
          </a:p>
          <a:p>
            <a:pPr indent="450215" algn="just">
              <a:lnSpc>
                <a:spcPct val="150000"/>
              </a:lnSpc>
            </a:pPr>
            <a:r>
              <a:rPr lang="ru-RU" sz="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Информационная и коммуникационная стратегия противодействия негативному нарративу санкций включает активное продвижение альтернативной точки зрения на международной арене, развитие собственных </a:t>
            </a:r>
            <a:r>
              <a:rPr lang="ru-RU" sz="5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медиаплатформ</a:t>
            </a:r>
            <a:r>
              <a:rPr lang="ru-RU" sz="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укрепление информационного суверенитета.</a:t>
            </a:r>
          </a:p>
          <a:p>
            <a:pPr indent="450215" algn="just">
              <a:lnSpc>
                <a:spcPct val="150000"/>
              </a:lnSpc>
            </a:pPr>
            <a:r>
              <a:rPr lang="ru-RU" sz="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Отрицательные последствия санкций: падение уровня жизни, изоляция, инфляция, отсутствие доступа к глобальным знаниям, закрепление технологической отсталости.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362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Благодарю за внимание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lakapustina@bk.ru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4670</TotalTime>
  <Words>853</Words>
  <Application>Microsoft Office PowerPoint</Application>
  <PresentationFormat>Экран (4:3)</PresentationFormat>
  <Paragraphs>112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Georgia</vt:lpstr>
      <vt:lpstr>Times New Roman</vt:lpstr>
      <vt:lpstr>Тема Office</vt:lpstr>
      <vt:lpstr> Уральский экономический форум, 13-14 октября 2026 г. Противодействие санкциям:  опыт Ирана и выводы для России </vt:lpstr>
      <vt:lpstr>Вопросы</vt:lpstr>
      <vt:lpstr>1. Иран под санкциями с 1979 г. Наиболее жесткие установлены в 2012, 2018 и 2026 гг.</vt:lpstr>
      <vt:lpstr>Сравнение РФ и Ирана</vt:lpstr>
      <vt:lpstr>Социальные последствия</vt:lpstr>
      <vt:lpstr>Темпы прироста и структура ВВП Ирана</vt:lpstr>
      <vt:lpstr>2. Экономика «сопротивления» Ирана</vt:lpstr>
      <vt:lpstr>Экономика «сопротивления» Ирана</vt:lpstr>
      <vt:lpstr>Технологическая отсталость – главная проблема Ирана</vt:lpstr>
      <vt:lpstr>3. Выводы для России</vt:lpstr>
      <vt:lpstr>МТК «Север–Юг» (сеть морских, автомобильных и железнодорожных маршрутов протяженностью около 7200 км от индийского порта на юге Мумбаи до Санкт-Петербурга через Иран  находится на стадии проектирования </vt:lpstr>
      <vt:lpstr>Выводы для России</vt:lpstr>
      <vt:lpstr>Благодарю за внимание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Тенденции развития международной торговли</dc:title>
  <dc:creator>Admin</dc:creator>
  <cp:lastModifiedBy>Капустина Лариса Михайловна</cp:lastModifiedBy>
  <cp:revision>278</cp:revision>
  <dcterms:created xsi:type="dcterms:W3CDTF">2015-12-10T09:06:02Z</dcterms:created>
  <dcterms:modified xsi:type="dcterms:W3CDTF">2026-10-14T07:12:00Z</dcterms:modified>
</cp:coreProperties>
</file>