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384" r:id="rId4"/>
    <p:sldId id="386" r:id="rId5"/>
    <p:sldId id="385" r:id="rId6"/>
    <p:sldId id="387" r:id="rId7"/>
    <p:sldId id="390" r:id="rId8"/>
    <p:sldId id="392" r:id="rId9"/>
    <p:sldId id="394" r:id="rId10"/>
    <p:sldId id="393" r:id="rId11"/>
    <p:sldId id="395" r:id="rId12"/>
    <p:sldId id="396" r:id="rId13"/>
    <p:sldId id="397" r:id="rId14"/>
    <p:sldId id="398" r:id="rId15"/>
    <p:sldId id="389" r:id="rId16"/>
    <p:sldId id="399" r:id="rId17"/>
    <p:sldId id="383" r:id="rId18"/>
    <p:sldId id="400" r:id="rId19"/>
    <p:sldId id="401" r:id="rId20"/>
    <p:sldId id="402" r:id="rId21"/>
    <p:sldId id="403" r:id="rId22"/>
    <p:sldId id="259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" y="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CC536-4A20-4D77-82F0-DBCDDE1E2C97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6FFEB-D5B9-4485-9457-B14192E7E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73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2240" y="5661248"/>
            <a:ext cx="20209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О.И., </a:t>
            </a:r>
            <a:r>
              <a:rPr kumimoji="0" lang="ru-RU" altLang="ko-KR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к.с.н</a:t>
            </a:r>
            <a:r>
              <a:rPr kumimoji="0" lang="ru-RU" altLang="ko-K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1268760"/>
            <a:ext cx="88924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Изменения в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Профстандарте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08.035 Маркетолог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ko-KR" sz="3600" b="1" dirty="0" smtClean="0">
              <a:solidFill>
                <a:srgbClr val="C00000"/>
              </a:solidFill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Работа маркетолога в команде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323528" y="980728"/>
            <a:ext cx="8928992" cy="5400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Подбирать состав команды и управлять командой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инновационного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(проекта построения бренда),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координировать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внутренних и внешних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партнеров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lvl="0" indent="365125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маркетинговый план продуктовой стратегии,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74638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клиентского опыта пользователей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</a:t>
            </a:r>
          </a:p>
          <a:p>
            <a:pPr lvl="0" indent="274638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оценки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 с учетом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эмоциональной потребительской ценности,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новизны, полезности и успешности товара (бренда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indent="365125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и проводить презентации инвестиционного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6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Работа маркетолога в команде (2-3)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233244" y="706090"/>
            <a:ext cx="8698200" cy="6151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бенчмаркинговые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потребительского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конкурентного восприятия цен и ценностей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с использованием инструментов и методов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интернет-исследований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инструменты стратегического маркетинга,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услуг, маркетинга взаимоотношений с клиентами,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маркетинга,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бренд-менеджмента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Производить оценку результатов управления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виртуальные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использования виртуальных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37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Работа маркетолога в команде (3-3)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233244" y="894730"/>
            <a:ext cx="8698200" cy="5805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меры по стимулированию каналов продаж,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действующую систему стимулирования каналов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предлагать меры по повышению ее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конфликты в каналах продаж, разрабатывать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74638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оптимизации системы распределения (дистрибуции)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74638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предупреждению будущих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</a:t>
            </a:r>
          </a:p>
          <a:p>
            <a:pPr lvl="0" indent="274638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внутрикорпоративных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психологии 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конфликтологии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стимулирования каналов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организации рекламного дела</a:t>
            </a:r>
          </a:p>
        </p:txBody>
      </p:sp>
    </p:spTree>
    <p:extLst>
      <p:ext uri="{BB962C8B-B14F-4D97-AF65-F5344CB8AC3E}">
        <p14:creationId xmlns:p14="http://schemas.microsoft.com/office/powerpoint/2010/main" val="2843572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Бизнес-процессы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323528" y="1124744"/>
            <a:ext cx="8698200" cy="4927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основными бизнес-процессами (далее - ERP-системы): наименования, возможности и порядок работы 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информации об изделиях в базе данных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ERP-систем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записи в базах данных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ERP-систем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в базах данных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ERP-систем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интерфейса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ERP-систем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порядок поиска и просмотра информации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ERP-системах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создания, редактирования, удаления записей в базе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ERP-систем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46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891942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 ERP система простыми словами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(2-4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51520" y="1916832"/>
            <a:ext cx="8424936" cy="367240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для автоматизации бизнес-процессов компании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ERP компания собирает данные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продукте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работе сотрудников, бизнес-показателях в одном месте.</a:t>
            </a:r>
          </a:p>
        </p:txBody>
      </p:sp>
    </p:spTree>
    <p:extLst>
      <p:ext uri="{BB962C8B-B14F-4D97-AF65-F5344CB8AC3E}">
        <p14:creationId xmlns:p14="http://schemas.microsoft.com/office/powerpoint/2010/main" val="980553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Бизнес-процессы (3-4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233244" y="894730"/>
            <a:ext cx="8698200" cy="58052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поиск информации в базе данных систем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данными (далее - MDM-системы)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новые записи в базах данных MDM-систем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Редактировать записи в базах данных MPM-систем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влияния информационных технологий (далее - ИТ) на бизнес-процессы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ИТ для деятельности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MDM-системы: наименования, возможности и порядок работы в них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 интерфейса MDM-систем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 порядок поиска и просмотра информации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MDM-системах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создания, редактирования, удаления записей 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</a:t>
            </a:r>
          </a:p>
          <a:p>
            <a:pPr marL="274637"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MDM-систем</a:t>
            </a:r>
          </a:p>
        </p:txBody>
      </p:sp>
    </p:spTree>
    <p:extLst>
      <p:ext uri="{BB962C8B-B14F-4D97-AF65-F5344CB8AC3E}">
        <p14:creationId xmlns:p14="http://schemas.microsoft.com/office/powerpoint/2010/main" val="305368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MDM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"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«)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(4-4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технологическая платформа, обеспечивающая единое, надежное и централизованное хранилище корпоративных данных.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центральным хранилищем информации, собранной из всевозможных источников (ERP, CRM, PIM, CMS, учетные 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интернет-магазины, локальные и облачные хранилища) и оптимизированной для связи разрозненных информационных массивов.</a:t>
            </a:r>
          </a:p>
        </p:txBody>
      </p:sp>
    </p:spTree>
    <p:extLst>
      <p:ext uri="{BB962C8B-B14F-4D97-AF65-F5344CB8AC3E}">
        <p14:creationId xmlns:p14="http://schemas.microsoft.com/office/powerpoint/2010/main" val="4229070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Интернет-маркетолога «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Атомстройкомплекса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Мамаевой Александры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«Правовое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маркетинговой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</a:t>
            </a:r>
          </a:p>
          <a:p>
            <a:pPr marL="0" indent="0" algn="ctr">
              <a:buNone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нужна тема о маркировке интернет-рекламы (и так называемой «саморекламы») и разбор комментариев ФАС. Тема сложная и важная.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59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Интернет-маркетолога «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Атомстройкомплекса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Мамаевой Александры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Маркетинговые исследования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включить разработку основных видов исследования — конкурентный анализ, анализ узнаваемости фирменного стиля, NPS  т.д.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Изучение площадок для проведения исследований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86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Интернет-маркетолога «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Атомстройкомплекса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Мамаевой Александры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рекламных и пиар-кампаний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тему Антикризисный пиар. Реагирование на скандалы, органические и заказные.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репутацией (обработка отзывов)</a:t>
            </a:r>
          </a:p>
        </p:txBody>
      </p:sp>
    </p:spTree>
    <p:extLst>
      <p:ext uri="{BB962C8B-B14F-4D97-AF65-F5344CB8AC3E}">
        <p14:creationId xmlns:p14="http://schemas.microsoft.com/office/powerpoint/2010/main" val="38869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23528" y="1556792"/>
            <a:ext cx="8229600" cy="4824536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действует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01.09.2024 по 01.09.2030</a:t>
            </a:r>
          </a:p>
          <a:p>
            <a:pPr algn="ctr"/>
            <a:endParaRPr lang="ru-RU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труда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социальной защиты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08.11.2023 № 790н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901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Интернет-маркетолога «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Атомстройкомплекса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Мамаевой Александры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112" y="1160240"/>
            <a:ext cx="8229600" cy="53651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Интернет-маркетинг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534988">
              <a:spcBef>
                <a:spcPts val="0"/>
              </a:spcBef>
            </a:pP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Маркетплейсы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новая актуальна тема.</a:t>
            </a:r>
          </a:p>
          <a:p>
            <a:pPr marL="627063" indent="-534988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интернет-рекламы. Всякие CPC, CPM, VTR, CTR, ROI, CPL и т.д.</a:t>
            </a:r>
          </a:p>
          <a:p>
            <a:pPr marL="627063" indent="-534988">
              <a:spcBef>
                <a:spcPts val="0"/>
              </a:spcBef>
            </a:pP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Нейросети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какие есть платные и бесплатные, как правильно ставить задачу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нейросети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текст, изображение, статистический анализ.</a:t>
            </a:r>
          </a:p>
          <a:p>
            <a:pPr marL="627063" indent="-534988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CRM-систем,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коллтрекинговых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и сквозной аналитики.</a:t>
            </a:r>
          </a:p>
          <a:p>
            <a:pPr marL="627063" indent="-534988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юзабилити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3065166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475656" y="1988840"/>
            <a:ext cx="6563072" cy="1800200"/>
          </a:xfrm>
        </p:spPr>
        <p:txBody>
          <a:bodyPr/>
          <a:lstStyle/>
          <a:p>
            <a:pPr algn="ctr"/>
            <a:r>
              <a:rPr lang="ru-RU" altLang="ko-K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en-US" altLang="ko-KR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ko-KR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o.popova63@mail.ru</a:t>
            </a:r>
            <a:endParaRPr lang="ko-KR" alt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наименования должностей,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556792"/>
            <a:ext cx="9144000" cy="4801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маркетинга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сбыта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по связям с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служб по сбыту 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маркетингу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(по маркетингу и сбыту продукции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группы (специализированной в прочих 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>
              <a:lnSpc>
                <a:spcPct val="107000"/>
              </a:lnSpc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отраслях)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группы (функциональной в прочих областях деятельности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5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89194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467973"/>
              </p:ext>
            </p:extLst>
          </p:nvPr>
        </p:nvGraphicFramePr>
        <p:xfrm>
          <a:off x="71500" y="1772816"/>
          <a:ext cx="9001000" cy="4294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3213">
                  <a:extLst>
                    <a:ext uri="{9D8B030D-6E8A-4147-A177-3AD203B41FA5}">
                      <a16:colId xmlns:a16="http://schemas.microsoft.com/office/drawing/2014/main" val="1273928794"/>
                    </a:ext>
                  </a:extLst>
                </a:gridCol>
                <a:gridCol w="5527787">
                  <a:extLst>
                    <a:ext uri="{9D8B030D-6E8A-4147-A177-3AD203B41FA5}">
                      <a16:colId xmlns:a16="http://schemas.microsoft.com/office/drawing/2014/main" val="2691052531"/>
                    </a:ext>
                  </a:extLst>
                </a:gridCol>
              </a:tblGrid>
              <a:tr h="8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</a:t>
                      </a:r>
                      <a:endParaRPr lang="ru-RU" sz="24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образованию </a:t>
                      </a: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обучению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образование - магистратура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210829"/>
                  </a:ext>
                </a:extLst>
              </a:tr>
              <a:tr h="908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опыту </a:t>
                      </a:r>
                      <a:endParaRPr lang="ru-RU" sz="24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практической работы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трех лет в области </a:t>
                      </a: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маркетинговой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011540"/>
                  </a:ext>
                </a:extLst>
              </a:tr>
              <a:tr h="1532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характеристики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Рекомендуется дополнительное </a:t>
                      </a: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повышения квалификации </a:t>
                      </a: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маркетинга один раз в три года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63500" marB="635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48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88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891942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Обобщенная трудовая функция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51520" y="2636912"/>
            <a:ext cx="8291264" cy="151216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маркетинговых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с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инструментов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1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89194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функции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7072" y="1484784"/>
            <a:ext cx="9144000" cy="52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3.2.1.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тестирование и внедрение 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</a:t>
            </a:r>
          </a:p>
          <a:p>
            <a:pPr indent="808038">
              <a:spcBef>
                <a:spcPts val="0"/>
              </a:spcBef>
            </a:pP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(услуг), создание нематериальных активов </a:t>
            </a:r>
            <a:endParaRPr lang="ru-RU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08038">
              <a:spcBef>
                <a:spcPts val="0"/>
              </a:spcBef>
            </a:pP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брендов) и 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 в 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>
              <a:spcBef>
                <a:spcPts val="0"/>
              </a:spcBef>
            </a:pP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3.2.2.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внедрение и совершенствование политики </a:t>
            </a:r>
            <a:endParaRPr lang="ru-RU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08038">
              <a:spcBef>
                <a:spcPts val="0"/>
              </a:spcBef>
            </a:pP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>
              <a:spcBef>
                <a:spcPts val="0"/>
              </a:spcBef>
            </a:pP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3.2.3.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внедрение и совершенствование системы </a:t>
            </a:r>
            <a:endParaRPr lang="ru-RU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08038">
              <a:spcBef>
                <a:spcPts val="0"/>
              </a:spcBef>
            </a:pP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(дистрибуции) и сбытовой политики </a:t>
            </a:r>
            <a:endParaRPr lang="ru-RU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08038">
              <a:spcBef>
                <a:spcPts val="0"/>
              </a:spcBef>
            </a:pP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</a:t>
            </a:r>
          </a:p>
          <a:p>
            <a:pPr>
              <a:spcBef>
                <a:spcPts val="0"/>
              </a:spcBef>
            </a:pP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3.2.4.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внедрение и совершенствование системы </a:t>
            </a:r>
            <a:endParaRPr lang="ru-RU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98525">
              <a:spcBef>
                <a:spcPts val="0"/>
              </a:spcBef>
            </a:pPr>
            <a:r>
              <a:rPr lang="ru-RU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маркетинговых 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 в организации</a:t>
            </a:r>
            <a:endParaRPr lang="ru-RU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4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523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1. Обработка информации</a:t>
            </a:r>
            <a:endParaRPr lang="ru-RU" sz="3200" b="1" dirty="0"/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215008" y="908720"/>
            <a:ext cx="8928992" cy="5717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Обрабатывать информацию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документацию и осуществлять ее архивирование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в базы данных сведения, необходимые для работы </a:t>
            </a:r>
          </a:p>
          <a:p>
            <a:pPr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Обновлять антивирусные программы, проверять диски на </a:t>
            </a:r>
          </a:p>
          <a:p>
            <a:pPr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операционные системы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средства хранения и обработки больших </a:t>
            </a:r>
          </a:p>
          <a:p>
            <a:pPr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массивов и потоков данных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мониторинг проектирования информационных </a:t>
            </a:r>
          </a:p>
          <a:p>
            <a:pPr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архитектуры информационных систем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проектирования информационных систем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внесения изменений в информационных системах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Работа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клиентами (1-2)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233264" y="1008192"/>
            <a:ext cx="8928992" cy="566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обратную связь с клиентами с применением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инструментов и цифровых технологий для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достоверности оценки клиентского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</a:p>
          <a:p>
            <a:pPr lvl="0" indent="365125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и анализировать проблемы пользователей, проявлять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принятии решений, применять креативность,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мышление, настойчивость в достижении целей,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</a:t>
            </a:r>
          </a:p>
          <a:p>
            <a:pPr lvl="0" indent="365125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позиционирование товара (бренда) по цене и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потребительской ценности</a:t>
            </a:r>
          </a:p>
          <a:p>
            <a:pPr lvl="0" indent="365125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и внедрять системы управления лояльностью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цифровых технологий управления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большими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базами маркетинговых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4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Работа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клиентами (2-2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3"/>
          <p:cNvSpPr txBox="1">
            <a:spLocks/>
          </p:cNvSpPr>
          <p:nvPr/>
        </p:nvSpPr>
        <p:spPr>
          <a:xfrm>
            <a:off x="233264" y="1008192"/>
            <a:ext cx="8928992" cy="4653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обслуживания клиентов во всех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каналах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 в соответствии со стандартами организации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условиями договоров с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партнерами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влияние рекламных обещаний на удовлетворенность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неудовлетворенность) клиентов в системе сбора жалоб и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в средствах массовой информации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5125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социальных медиа</a:t>
            </a:r>
          </a:p>
        </p:txBody>
      </p:sp>
    </p:spTree>
    <p:extLst>
      <p:ext uri="{BB962C8B-B14F-4D97-AF65-F5344CB8AC3E}">
        <p14:creationId xmlns:p14="http://schemas.microsoft.com/office/powerpoint/2010/main" val="3297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918</Words>
  <Application>Microsoft Office PowerPoint</Application>
  <PresentationFormat>Экран (4:3)</PresentationFormat>
  <Paragraphs>207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Malgun Gothic</vt:lpstr>
      <vt:lpstr>Arial</vt:lpstr>
      <vt:lpstr>Calibri</vt:lpstr>
      <vt:lpstr>Times New Roman</vt:lpstr>
      <vt:lpstr>Office Theme</vt:lpstr>
      <vt:lpstr>Custom Design</vt:lpstr>
      <vt:lpstr>Презентация PowerPoint</vt:lpstr>
      <vt:lpstr>Срок действия</vt:lpstr>
      <vt:lpstr>Возможные наименования должностей,  профессий</vt:lpstr>
      <vt:lpstr>Требования</vt:lpstr>
      <vt:lpstr>3.2. Обобщенная трудовая функция</vt:lpstr>
      <vt:lpstr>Трудовые функции</vt:lpstr>
      <vt:lpstr>Блок 1. Обработка информации</vt:lpstr>
      <vt:lpstr>Блок 2. Работа с клиентами (1-2)</vt:lpstr>
      <vt:lpstr>Блок 2. Работа с клиентами (2-2)</vt:lpstr>
      <vt:lpstr>Блок 3. Работа маркетолога в команде (1-3)</vt:lpstr>
      <vt:lpstr>Блок 3. Работа маркетолога в команде (2-3)</vt:lpstr>
      <vt:lpstr>Блок 3. Работа маркетолога в команде (3-3)</vt:lpstr>
      <vt:lpstr>Блок 4. Бизнес-процессы (1-4)</vt:lpstr>
      <vt:lpstr>Что такое ERP система простыми словами? (2-4)</vt:lpstr>
      <vt:lpstr>Блок 4. Бизнес-процессы (3-4)</vt:lpstr>
      <vt:lpstr>Система MDM  (от "Master Data Management«) (4-4)</vt:lpstr>
      <vt:lpstr>Рекомендации Интернет-маркетолога «Атомстройкомплекса» Мамаевой Александры </vt:lpstr>
      <vt:lpstr>Рекомендации Интернет-маркетолога «Атомстройкомплекса» Мамаевой Александры </vt:lpstr>
      <vt:lpstr>Рекомендации Интернет-маркетолога «Атомстройкомплекса» Мамаевой Александры </vt:lpstr>
      <vt:lpstr>Рекомендации Интернет-маркетолога «Атомстройкомплекса» Мамаевой Александры 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</cp:lastModifiedBy>
  <cp:revision>303</cp:revision>
  <dcterms:created xsi:type="dcterms:W3CDTF">2014-04-01T16:35:38Z</dcterms:created>
  <dcterms:modified xsi:type="dcterms:W3CDTF">2024-11-26T12:29:10Z</dcterms:modified>
</cp:coreProperties>
</file>