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  <p:sldMasterId id="2147483661" r:id="rId2"/>
  </p:sldMasterIdLst>
  <p:notesMasterIdLst>
    <p:notesMasterId r:id="rId24"/>
  </p:notesMasterIdLst>
  <p:sldIdLst>
    <p:sldId id="256" r:id="rId3"/>
    <p:sldId id="384" r:id="rId4"/>
    <p:sldId id="386" r:id="rId5"/>
    <p:sldId id="385" r:id="rId6"/>
    <p:sldId id="387" r:id="rId7"/>
    <p:sldId id="390" r:id="rId8"/>
    <p:sldId id="392" r:id="rId9"/>
    <p:sldId id="394" r:id="rId10"/>
    <p:sldId id="393" r:id="rId11"/>
    <p:sldId id="395" r:id="rId12"/>
    <p:sldId id="396" r:id="rId13"/>
    <p:sldId id="397" r:id="rId14"/>
    <p:sldId id="398" r:id="rId15"/>
    <p:sldId id="389" r:id="rId16"/>
    <p:sldId id="399" r:id="rId17"/>
    <p:sldId id="383" r:id="rId18"/>
    <p:sldId id="400" r:id="rId19"/>
    <p:sldId id="401" r:id="rId20"/>
    <p:sldId id="402" r:id="rId21"/>
    <p:sldId id="403" r:id="rId22"/>
    <p:sldId id="259" r:id="rId2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77" y="33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5CC536-4A20-4D77-82F0-DBCDDE1E2C97}" type="datetimeFigureOut">
              <a:rPr lang="ru-RU" smtClean="0"/>
              <a:t>26.11.2024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26FFEB-D5B9-4485-9457-B14192E7E3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6739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9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88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035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37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85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7544" y="2276872"/>
            <a:ext cx="82296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123728" y="1268760"/>
            <a:ext cx="6563072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2134072" y="1844824"/>
            <a:ext cx="6563072" cy="4147865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681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08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8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933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79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81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11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CCD61-643D-44A5-A450-3A42A50CBC1E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35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732240" y="5661248"/>
            <a:ext cx="202097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altLang="ko-K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Попова О.И., </a:t>
            </a:r>
            <a:r>
              <a:rPr kumimoji="0" lang="ru-RU" altLang="ko-KR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к.с.н</a:t>
            </a:r>
            <a:r>
              <a:rPr kumimoji="0" lang="ru-RU" altLang="ko-K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доцент  </a:t>
            </a: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251520" y="1268760"/>
            <a:ext cx="889248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ko-KR" sz="36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맑은 고딕" pitchFamily="50" charset="-127"/>
                <a:cs typeface="Times New Roman" panose="02020603050405020304" pitchFamily="18" charset="0"/>
              </a:rPr>
              <a:t>Изменения в </a:t>
            </a:r>
            <a:r>
              <a:rPr lang="ru-RU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Профстандарте</a:t>
            </a:r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08.035 Маркетолог</a:t>
            </a:r>
            <a:endParaRPr lang="ru-RU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altLang="ko-KR" sz="3600" b="1" dirty="0" smtClean="0">
              <a:solidFill>
                <a:srgbClr val="C00000"/>
              </a:solidFill>
              <a:latin typeface="Times New Roman" panose="02020603050405020304" pitchFamily="18" charset="0"/>
              <a:ea typeface="맑은 고딕" pitchFamily="50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06090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 </a:t>
            </a: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Работа маркетолога в команде 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1-3)</a:t>
            </a:r>
            <a:endParaRPr lang="ru-RU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3"/>
          <p:cNvSpPr txBox="1">
            <a:spLocks/>
          </p:cNvSpPr>
          <p:nvPr/>
        </p:nvSpPr>
        <p:spPr>
          <a:xfrm>
            <a:off x="323528" y="980728"/>
            <a:ext cx="8928992" cy="5400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l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Подбирать состав команды и управлять командой 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365125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инновационного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 (проекта построения бренда), 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365125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координировать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внутренних и внешних 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365125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участников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партнеров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</a:t>
            </a:r>
          </a:p>
          <a:p>
            <a:pPr lvl="0" indent="365125"/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Разрабатывать маркетинговый план продуктовой стратегии, 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274638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адекватной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оценке клиентского опыта пользователей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продукта</a:t>
            </a:r>
          </a:p>
          <a:p>
            <a:pPr lvl="0" indent="274638"/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оценки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инновационности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товара с учетом 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365125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рациональной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эмоциональной потребительской ценности, 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365125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уровня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новизны, полезности и успешности товара (бренда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0" indent="365125"/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Разрабатывать и проводить презентации инвестиционного 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365125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5612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06090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 </a:t>
            </a: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Работа маркетолога в команде (2-3)</a:t>
            </a:r>
            <a:endParaRPr lang="ru-RU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3"/>
          <p:cNvSpPr txBox="1">
            <a:spLocks/>
          </p:cNvSpPr>
          <p:nvPr/>
        </p:nvSpPr>
        <p:spPr>
          <a:xfrm>
            <a:off x="233244" y="706090"/>
            <a:ext cx="8698200" cy="61519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l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Организовывать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бенчмаркинговые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исследования 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365125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потребительского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конкурентного восприятия цен и ценностей 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365125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товара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рынке с использованием инструментов и методов 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365125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традиционных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исследований и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интернет-исследований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и инструменты стратегического маркетинга, 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365125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маркетинга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услуг, маркетинга взаимоотношений с клиентами, 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365125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внутреннего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маркетинга,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бренд-менеджмента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Производить оценку результатов управления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рисками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Правовые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Применять виртуальные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Возможности использования виртуальных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технологий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2370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06090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 </a:t>
            </a: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Работа маркетолога в команде (3-3)</a:t>
            </a:r>
            <a:endParaRPr lang="ru-RU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3"/>
          <p:cNvSpPr txBox="1">
            <a:spLocks/>
          </p:cNvSpPr>
          <p:nvPr/>
        </p:nvSpPr>
        <p:spPr>
          <a:xfrm>
            <a:off x="233244" y="894730"/>
            <a:ext cx="8698200" cy="58052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l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Разрабатывать меры по стимулированию каналов продаж, 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365125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оценивать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действующую систему стимулирования каналов 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365125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продаж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предлагать меры по повышению ее 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365125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Результативности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Анализировать конфликты в каналах продаж, разрабатывать 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274638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меры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оптимизации системы распределения (дистрибуции) 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274638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предупреждению будущих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конфликтов</a:t>
            </a:r>
          </a:p>
          <a:p>
            <a:pPr lvl="0" indent="274638"/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Основы внутрикорпоративных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коммуникаций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Основы психологии и </a:t>
            </a: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конфликтологии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Инструменты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стимулирования каналов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продаж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организации рекламного дела</a:t>
            </a:r>
          </a:p>
        </p:txBody>
      </p:sp>
    </p:spTree>
    <p:extLst>
      <p:ext uri="{BB962C8B-B14F-4D97-AF65-F5344CB8AC3E}">
        <p14:creationId xmlns:p14="http://schemas.microsoft.com/office/powerpoint/2010/main" val="28435720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06090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 </a:t>
            </a: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Бизнес-процессы 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1-4)</a:t>
            </a:r>
            <a:endParaRPr lang="ru-RU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3"/>
          <p:cNvSpPr txBox="1">
            <a:spLocks/>
          </p:cNvSpPr>
          <p:nvPr/>
        </p:nvSpPr>
        <p:spPr>
          <a:xfrm>
            <a:off x="323528" y="1124744"/>
            <a:ext cx="8698200" cy="49271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l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управления основными бизнес-процессами (далее - ERP-системы): наименования, возможности и порядок работы в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них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Осуществлять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поиск информации об изделиях в базе данных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ERP-систем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Создавать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новые записи в базах данных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ERP-систем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Редактировать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записи в базах данных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ERP-систем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элементы интерфейса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ERP-систем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Возможности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порядок поиска и просмотра информации 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365125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ERP-системах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создания, редактирования, удаления записей в базе 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365125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данных ERP-систем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9467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891942"/>
          </a:xfrm>
        </p:spPr>
        <p:txBody>
          <a:bodyPr/>
          <a:lstStyle/>
          <a:p>
            <a:pPr algn="ctr"/>
            <a:r>
              <a:rPr lang="ru-RU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 ERP система простыми словами</a:t>
            </a:r>
            <a:r>
              <a:rPr lang="ru-RU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ru-RU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(2-4</a:t>
            </a:r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0"/>
          </p:nvPr>
        </p:nvSpPr>
        <p:spPr>
          <a:xfrm>
            <a:off x="251520" y="1916832"/>
            <a:ext cx="8424936" cy="3672408"/>
          </a:xfrm>
        </p:spPr>
        <p:txBody>
          <a:bodyPr/>
          <a:lstStyle/>
          <a:p>
            <a:pPr algn="ctr">
              <a:spcBef>
                <a:spcPts val="0"/>
              </a:spcBef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ERP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Enterprise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Resource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Planning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—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программное обеспечение для автоматизации бизнес-процессов компании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0"/>
              </a:spcBef>
            </a:pPr>
            <a:endParaRPr lang="ru-RU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помощью ERP компания собирает данные </a:t>
            </a:r>
            <a:endParaRPr lang="ru-RU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продукте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работе сотрудников, бизнес-показателях в одном месте.</a:t>
            </a:r>
          </a:p>
        </p:txBody>
      </p:sp>
    </p:spTree>
    <p:extLst>
      <p:ext uri="{BB962C8B-B14F-4D97-AF65-F5344CB8AC3E}">
        <p14:creationId xmlns:p14="http://schemas.microsoft.com/office/powerpoint/2010/main" val="9805530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06090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 </a:t>
            </a: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Бизнес-процессы (3-4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3"/>
          <p:cNvSpPr txBox="1">
            <a:spLocks/>
          </p:cNvSpPr>
          <p:nvPr/>
        </p:nvSpPr>
        <p:spPr>
          <a:xfrm>
            <a:off x="233244" y="894730"/>
            <a:ext cx="8698200" cy="58052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l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Осуществлять поиск информации в базе данных систем 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365125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основными данными (далее - MDM-системы)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Создавать новые записи в базах данных MDM-систем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Редактировать записи в базах данных MPM-систем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Основы влияния информационных технологий (далее - ИТ) на бизнес-процессы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Стандарты ИТ для деятельности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MDM-системы: наименования, возможности и порядок работы в них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элементы интерфейса MDM-систем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Возможности и порядок поиска и просмотра информации 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365125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MDM-системах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создания, редактирования, удаления записей в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базе</a:t>
            </a:r>
          </a:p>
          <a:p>
            <a:pPr marL="274637" lvl="0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данных MDM-систем</a:t>
            </a:r>
          </a:p>
        </p:txBody>
      </p:sp>
    </p:spTree>
    <p:extLst>
      <p:ext uri="{BB962C8B-B14F-4D97-AF65-F5344CB8AC3E}">
        <p14:creationId xmlns:p14="http://schemas.microsoft.com/office/powerpoint/2010/main" val="30536848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686800" cy="1143000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</a:t>
            </a:r>
            <a:r>
              <a:rPr lang="ru-RU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MDM</a:t>
            </a:r>
            <a:r>
              <a:rPr lang="ru-RU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"</a:t>
            </a:r>
            <a:r>
              <a:rPr lang="ru-RU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Master</a:t>
            </a:r>
            <a:r>
              <a:rPr lang="ru-RU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r>
              <a:rPr lang="ru-RU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2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r>
              <a:rPr lang="ru-RU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«) </a:t>
            </a: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(4-4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основными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данными 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технологическая платформа, обеспечивающая единое, надежное и централизованное хранилище корпоративных данных. </a:t>
            </a:r>
            <a:endParaRPr lang="ru-RU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Она 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служит центральным хранилищем информации, собранной из всевозможных источников (ERP, CRM, PIM, CMS, учетные 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интернет-магазины, локальные и облачные хранилища) и оптимизированной для связи разрозненных информационных массивов.</a:t>
            </a:r>
          </a:p>
        </p:txBody>
      </p:sp>
    </p:spTree>
    <p:extLst>
      <p:ext uri="{BB962C8B-B14F-4D97-AF65-F5344CB8AC3E}">
        <p14:creationId xmlns:p14="http://schemas.microsoft.com/office/powerpoint/2010/main" val="42290708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Интернет-маркетолога «</a:t>
            </a:r>
            <a:r>
              <a:rPr lang="ru-RU" sz="32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Атомстройкомплекса</a:t>
            </a: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Мамаевой Александры </a:t>
            </a:r>
            <a:endParaRPr lang="ru-RU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Дисциплина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«Правовое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регулирование маркетинговой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деятельности»</a:t>
            </a:r>
          </a:p>
          <a:p>
            <a:pPr marL="0" indent="0" algn="ctr">
              <a:buNone/>
            </a:pPr>
            <a:endParaRPr lang="ru-RU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 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нужна тема о маркировке интернет-рекламы (и так называемой «саморекламы») и разбор комментариев ФАС. Тема сложная и важная.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73592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Интернет-маркетолога «</a:t>
            </a:r>
            <a:r>
              <a:rPr lang="ru-RU" sz="32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Атомстройкомплекса</a:t>
            </a: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Мамаевой Александры </a:t>
            </a:r>
            <a:endParaRPr lang="ru-RU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Дисциплина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Маркетинговые исследования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0" indent="0" algn="ctr">
              <a:buNone/>
            </a:pPr>
            <a:endParaRPr lang="ru-RU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хорошо включить разработку основных видов исследования — конкурентный анализ, анализ узнаваемости фирменного стиля, NPS  т.д.</a:t>
            </a:r>
          </a:p>
          <a:p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Изучение площадок для проведения исследований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28869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Интернет-маркетолога «</a:t>
            </a:r>
            <a:r>
              <a:rPr lang="ru-RU" sz="32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Атомстройкомплекса</a:t>
            </a: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Мамаевой Александры </a:t>
            </a:r>
            <a:endParaRPr lang="ru-RU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Дисциплина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рекламных и пиар-кампаний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0" indent="0" algn="ctr">
              <a:buNone/>
            </a:pPr>
            <a:endParaRPr lang="ru-RU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Добавить тему Антикризисный пиар. Реагирование на скандалы, органические и заказные.</a:t>
            </a:r>
          </a:p>
          <a:p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репутацией (обработка отзывов)</a:t>
            </a:r>
          </a:p>
        </p:txBody>
      </p:sp>
    </p:spTree>
    <p:extLst>
      <p:ext uri="{BB962C8B-B14F-4D97-AF65-F5344CB8AC3E}">
        <p14:creationId xmlns:p14="http://schemas.microsoft.com/office/powerpoint/2010/main" val="388695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действия</a:t>
            </a:r>
            <a:endParaRPr lang="ru-RU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0"/>
          </p:nvPr>
        </p:nvSpPr>
        <p:spPr>
          <a:xfrm>
            <a:off x="323528" y="1556792"/>
            <a:ext cx="8229600" cy="4824536"/>
          </a:xfrm>
        </p:spPr>
        <p:txBody>
          <a:bodyPr/>
          <a:lstStyle/>
          <a:p>
            <a:pPr algn="ctr"/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Настоящий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профстандарт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действует </a:t>
            </a:r>
            <a:endParaRPr lang="ru-RU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01.09.2024 по 01.09.2030</a:t>
            </a:r>
          </a:p>
          <a:p>
            <a:pPr algn="ctr"/>
            <a:endParaRPr lang="ru-RU" sz="2800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приказом Министерства труда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социальной защиты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08.11.2023 № 790н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9015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686800" cy="936104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Интернет-маркетолога «</a:t>
            </a:r>
            <a:r>
              <a:rPr lang="ru-RU" sz="32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Атомстройкомплекса</a:t>
            </a: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Мамаевой Александры </a:t>
            </a:r>
            <a:endParaRPr lang="ru-RU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8112" y="1160240"/>
            <a:ext cx="8229600" cy="5365104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Дисциплина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Интернет-маркетинг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7063" indent="-534988">
              <a:spcBef>
                <a:spcPts val="0"/>
              </a:spcBef>
            </a:pPr>
            <a:r>
              <a:rPr lang="ru-RU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Маркетплейсы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 новая актуальна тема.</a:t>
            </a:r>
          </a:p>
          <a:p>
            <a:pPr marL="627063" indent="-534988">
              <a:spcBef>
                <a:spcPts val="0"/>
              </a:spcBef>
            </a:pP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эффективности интернет-рекламы. Всякие CPC, CPM, VTR, CTR, ROI, CPL и т.д.</a:t>
            </a:r>
          </a:p>
          <a:p>
            <a:pPr marL="627063" indent="-534988">
              <a:spcBef>
                <a:spcPts val="0"/>
              </a:spcBef>
            </a:pPr>
            <a:r>
              <a:rPr lang="ru-RU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Нейросети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 какие есть платные и бесплатные, как правильно ставить задачу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нейросети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текст, изображение, статистический анализ.</a:t>
            </a:r>
          </a:p>
          <a:p>
            <a:pPr marL="627063" indent="-534988">
              <a:spcBef>
                <a:spcPts val="0"/>
              </a:spcBef>
            </a:pP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CRM-систем,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коллтрекинговых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 и сквозной аналитики.</a:t>
            </a:r>
          </a:p>
          <a:p>
            <a:pPr marL="627063" indent="-534988">
              <a:spcBef>
                <a:spcPts val="0"/>
              </a:spcBef>
            </a:pP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Базовая 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юзабилити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интернет-ресурса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компании.</a:t>
            </a:r>
          </a:p>
        </p:txBody>
      </p:sp>
    </p:spTree>
    <p:extLst>
      <p:ext uri="{BB962C8B-B14F-4D97-AF65-F5344CB8AC3E}">
        <p14:creationId xmlns:p14="http://schemas.microsoft.com/office/powerpoint/2010/main" val="30651660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idx="10"/>
          </p:nvPr>
        </p:nvSpPr>
        <p:spPr>
          <a:xfrm>
            <a:off x="1475656" y="1988840"/>
            <a:ext cx="6563072" cy="1800200"/>
          </a:xfrm>
        </p:spPr>
        <p:txBody>
          <a:bodyPr/>
          <a:lstStyle/>
          <a:p>
            <a:pPr algn="ctr"/>
            <a:r>
              <a:rPr lang="ru-RU" altLang="ko-KR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  <a:endParaRPr lang="en-US" altLang="ko-KR" sz="32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altLang="ko-KR" sz="32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ko-KR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o.popova63@mail.ru</a:t>
            </a:r>
            <a:endParaRPr lang="ko-KR" altLang="en-US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67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Возможные наименования должностей, </a:t>
            </a:r>
            <a:r>
              <a:rPr lang="ru-RU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профессий</a:t>
            </a:r>
            <a:endParaRPr lang="ru-RU" sz="3200" dirty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504" y="1556792"/>
            <a:ext cx="9144000" cy="48017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отдела маркетинга</a:t>
            </a:r>
          </a:p>
          <a:p>
            <a:pPr marL="457200" indent="-4572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отдела сбыта</a:t>
            </a:r>
          </a:p>
          <a:p>
            <a:pPr marL="457200" indent="-4572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отдела по связям с </a:t>
            </a:r>
            <a:r>
              <a:rPr lang="ru-RU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общественностью</a:t>
            </a:r>
          </a:p>
          <a:p>
            <a:pPr marL="457200" indent="-4572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ru-RU" sz="2600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600" u="sng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Дополнительные</a:t>
            </a:r>
          </a:p>
          <a:p>
            <a:pPr marL="457200" indent="-4572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Руководители служб по сбыту и </a:t>
            </a:r>
            <a:r>
              <a:rPr lang="ru-RU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маркетингу</a:t>
            </a:r>
          </a:p>
          <a:p>
            <a:pPr marL="457200" indent="-4572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ru-RU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отдела (по маркетингу и сбыту продукции</a:t>
            </a:r>
            <a:r>
              <a:rPr lang="ru-RU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ru-RU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группы (специализированной в прочих </a:t>
            </a:r>
            <a:endParaRPr lang="ru-RU" sz="2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7675">
              <a:lnSpc>
                <a:spcPct val="107000"/>
              </a:lnSpc>
            </a:pPr>
            <a:r>
              <a:rPr lang="ru-RU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отраслях)</a:t>
            </a:r>
          </a:p>
          <a:p>
            <a:pPr marL="457200" indent="-4572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ru-RU" sz="2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группы (функциональной в прочих областях деятельности</a:t>
            </a:r>
            <a:r>
              <a:rPr lang="ru-RU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600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454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891942"/>
          </a:xfrm>
        </p:spPr>
        <p:txBody>
          <a:bodyPr/>
          <a:lstStyle/>
          <a:p>
            <a:pPr algn="ctr"/>
            <a:r>
              <a:rPr lang="ru-RU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</a:t>
            </a:r>
            <a:endParaRPr lang="ru-RU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1467973"/>
              </p:ext>
            </p:extLst>
          </p:nvPr>
        </p:nvGraphicFramePr>
        <p:xfrm>
          <a:off x="71500" y="1772816"/>
          <a:ext cx="9001000" cy="42945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73213">
                  <a:extLst>
                    <a:ext uri="{9D8B030D-6E8A-4147-A177-3AD203B41FA5}">
                      <a16:colId xmlns:a16="http://schemas.microsoft.com/office/drawing/2014/main" val="1273928794"/>
                    </a:ext>
                  </a:extLst>
                </a:gridCol>
                <a:gridCol w="5527787">
                  <a:extLst>
                    <a:ext uri="{9D8B030D-6E8A-4147-A177-3AD203B41FA5}">
                      <a16:colId xmlns:a16="http://schemas.microsoft.com/office/drawing/2014/main" val="2691052531"/>
                    </a:ext>
                  </a:extLst>
                </a:gridCol>
              </a:tblGrid>
              <a:tr h="8659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Требования к </a:t>
                      </a:r>
                      <a:endParaRPr lang="ru-RU" sz="2400" b="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образованию </a:t>
                      </a:r>
                      <a:r>
                        <a:rPr lang="ru-RU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</a:t>
                      </a:r>
                      <a:r>
                        <a:rPr lang="ru-RU" sz="2400" b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обучению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400" b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63500" marB="6350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Высшее образование - магистратура</a:t>
                      </a:r>
                      <a:endParaRPr lang="ru-RU" sz="24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63500" marB="6350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3210829"/>
                  </a:ext>
                </a:extLst>
              </a:tr>
              <a:tr h="9087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Требования к опыту </a:t>
                      </a:r>
                      <a:endParaRPr lang="ru-RU" sz="2400" b="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практической работы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400" b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63500" marB="6350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менее трех лет в области </a:t>
                      </a:r>
                      <a:endParaRPr lang="ru-RU" sz="240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маркетинговой </a:t>
                      </a: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деятельности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63500" marB="6350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011540"/>
                  </a:ext>
                </a:extLst>
              </a:tr>
              <a:tr h="15327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характеристики</a:t>
                      </a:r>
                      <a:endParaRPr lang="ru-RU" sz="2400" b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63500" marB="6350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Рекомендуется дополнительное </a:t>
                      </a:r>
                      <a:endParaRPr lang="ru-RU" sz="2400" dirty="0" smtClean="0">
                        <a:solidFill>
                          <a:srgbClr val="002060"/>
                        </a:solidFill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00206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профессиональное </a:t>
                      </a: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 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00206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программы </a:t>
                      </a: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повышения квалификации </a:t>
                      </a:r>
                      <a:endParaRPr lang="ru-RU" sz="2400" dirty="0" smtClean="0">
                        <a:solidFill>
                          <a:srgbClr val="002060"/>
                        </a:solidFill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00206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области маркетинга один раз в три года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63500" marB="6350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34895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3886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891942"/>
          </a:xfrm>
        </p:spPr>
        <p:txBody>
          <a:bodyPr/>
          <a:lstStyle/>
          <a:p>
            <a:pPr algn="ctr"/>
            <a:r>
              <a:rPr lang="ru-RU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3.2. Обобщенная трудовая функция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0"/>
          </p:nvPr>
        </p:nvSpPr>
        <p:spPr>
          <a:xfrm>
            <a:off x="251520" y="2636912"/>
            <a:ext cx="8291264" cy="1512168"/>
          </a:xfrm>
        </p:spPr>
        <p:txBody>
          <a:bodyPr/>
          <a:lstStyle/>
          <a:p>
            <a:pPr algn="ctr">
              <a:spcBef>
                <a:spcPts val="0"/>
              </a:spcBef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и реализация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маркетинговых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 с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использованием</a:t>
            </a:r>
          </a:p>
          <a:p>
            <a:pPr algn="ctr">
              <a:spcBef>
                <a:spcPts val="0"/>
              </a:spcBef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инструментов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комплекса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маркетинга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115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891942"/>
          </a:xfrm>
        </p:spPr>
        <p:txBody>
          <a:bodyPr/>
          <a:lstStyle/>
          <a:p>
            <a:pPr algn="ctr"/>
            <a:r>
              <a:rPr lang="ru-RU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Трудовые функции</a:t>
            </a:r>
            <a:endParaRPr lang="ru-RU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0"/>
          </p:nvPr>
        </p:nvSpPr>
        <p:spPr>
          <a:xfrm>
            <a:off x="27072" y="1484784"/>
            <a:ext cx="9144000" cy="52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sz="25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3.2.1. </a:t>
            </a:r>
            <a:r>
              <a:rPr lang="ru-RU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Разработка, тестирование и внедрение </a:t>
            </a:r>
            <a:r>
              <a:rPr lang="ru-RU" sz="25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инновационных</a:t>
            </a:r>
          </a:p>
          <a:p>
            <a:pPr indent="808038">
              <a:spcBef>
                <a:spcPts val="0"/>
              </a:spcBef>
            </a:pPr>
            <a:r>
              <a:rPr lang="ru-RU" sz="25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товаров </a:t>
            </a:r>
            <a:r>
              <a:rPr lang="ru-RU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(услуг), создание нематериальных активов </a:t>
            </a:r>
            <a:endParaRPr lang="ru-RU" sz="25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808038">
              <a:spcBef>
                <a:spcPts val="0"/>
              </a:spcBef>
            </a:pPr>
            <a:r>
              <a:rPr lang="ru-RU" sz="25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брендов) и </a:t>
            </a:r>
            <a:r>
              <a:rPr lang="ru-RU" sz="25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</a:t>
            </a:r>
            <a:r>
              <a:rPr lang="ru-RU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ими в </a:t>
            </a:r>
            <a:r>
              <a:rPr lang="ru-RU" sz="25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</a:p>
          <a:p>
            <a:pPr>
              <a:spcBef>
                <a:spcPts val="0"/>
              </a:spcBef>
            </a:pPr>
            <a:endParaRPr lang="ru-RU" sz="25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25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3.2.2. </a:t>
            </a:r>
            <a:r>
              <a:rPr lang="ru-RU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Разработка, внедрение и совершенствование политики </a:t>
            </a:r>
            <a:endParaRPr lang="ru-RU" sz="25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808038">
              <a:spcBef>
                <a:spcPts val="0"/>
              </a:spcBef>
            </a:pPr>
            <a:r>
              <a:rPr lang="ru-RU" sz="25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ценообразования </a:t>
            </a:r>
            <a:r>
              <a:rPr lang="ru-RU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5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</a:p>
          <a:p>
            <a:pPr>
              <a:spcBef>
                <a:spcPts val="0"/>
              </a:spcBef>
            </a:pPr>
            <a:endParaRPr lang="ru-RU" sz="25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25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3.2.3. </a:t>
            </a:r>
            <a:r>
              <a:rPr lang="ru-RU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Разработка, внедрение и совершенствование системы </a:t>
            </a:r>
            <a:endParaRPr lang="ru-RU" sz="25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808038">
              <a:spcBef>
                <a:spcPts val="0"/>
              </a:spcBef>
            </a:pPr>
            <a:r>
              <a:rPr lang="ru-RU" sz="25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распределения </a:t>
            </a:r>
            <a:r>
              <a:rPr lang="ru-RU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(дистрибуции) и сбытовой политики </a:t>
            </a:r>
            <a:endParaRPr lang="ru-RU" sz="25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808038">
              <a:spcBef>
                <a:spcPts val="0"/>
              </a:spcBef>
            </a:pPr>
            <a:r>
              <a:rPr lang="ru-RU" sz="25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организации</a:t>
            </a:r>
          </a:p>
          <a:p>
            <a:pPr>
              <a:spcBef>
                <a:spcPts val="0"/>
              </a:spcBef>
            </a:pPr>
            <a:endParaRPr lang="ru-RU" sz="25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25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3.2.4. </a:t>
            </a:r>
            <a:r>
              <a:rPr lang="ru-RU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Разработка, внедрение и совершенствование системы </a:t>
            </a:r>
            <a:endParaRPr lang="ru-RU" sz="25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898525">
              <a:spcBef>
                <a:spcPts val="0"/>
              </a:spcBef>
            </a:pPr>
            <a:r>
              <a:rPr lang="ru-RU" sz="25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маркетинговых </a:t>
            </a:r>
            <a:r>
              <a:rPr lang="ru-RU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коммуникаций в организации</a:t>
            </a:r>
            <a:endParaRPr lang="ru-RU" sz="25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ru-RU" sz="25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ru-RU" sz="25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ru-RU" sz="2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ru-RU" sz="2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947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2523"/>
            <a:ext cx="8229600" cy="706090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 1. Обработка информации</a:t>
            </a:r>
            <a:endParaRPr lang="ru-RU" sz="3200" b="1" dirty="0"/>
          </a:p>
        </p:txBody>
      </p:sp>
      <p:sp>
        <p:nvSpPr>
          <p:cNvPr id="3" name="Объект 3"/>
          <p:cNvSpPr txBox="1">
            <a:spLocks/>
          </p:cNvSpPr>
          <p:nvPr/>
        </p:nvSpPr>
        <p:spPr>
          <a:xfrm>
            <a:off x="215008" y="908720"/>
            <a:ext cx="8928992" cy="57176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l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Обрабатывать информацию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документацию и осуществлять ее архивирование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Вносить в базы данных сведения, необходимые для работы </a:t>
            </a:r>
          </a:p>
          <a:p>
            <a:pPr indent="365125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Обновлять антивирусные программы, проверять диски на </a:t>
            </a:r>
          </a:p>
          <a:p>
            <a:pPr indent="365125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вирусы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Применять операционные системы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Основы </a:t>
            </a: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цифровизации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процессов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средства хранения и обработки больших </a:t>
            </a:r>
          </a:p>
          <a:p>
            <a:pPr indent="365125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массивов и потоков данных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Осуществлять мониторинг проектирования информационных </a:t>
            </a:r>
          </a:p>
          <a:p>
            <a:pPr indent="365125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Основы архитектуры информационных систем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Основы проектирования информационных систем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внесения изменений в информационных системах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782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 </a:t>
            </a: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Работа 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клиентами (1-2)</a:t>
            </a:r>
            <a:endParaRPr lang="ru-RU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3"/>
          <p:cNvSpPr txBox="1">
            <a:spLocks/>
          </p:cNvSpPr>
          <p:nvPr/>
        </p:nvSpPr>
        <p:spPr>
          <a:xfrm>
            <a:off x="233264" y="1008192"/>
            <a:ext cx="8928992" cy="566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l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Организовывать обратную связь с клиентами с применением 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365125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методов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инструментов и цифровых технологий для 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365125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повышения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достоверности оценки клиентского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опыта</a:t>
            </a:r>
          </a:p>
          <a:p>
            <a:pPr lvl="0" indent="365125"/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Понимать и анализировать проблемы пользователей, проявлять 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365125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гибкость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принятии решений, применять креативность, 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365125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критическое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мышление, настойчивость в достижении целей, 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365125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Инициативность</a:t>
            </a:r>
          </a:p>
          <a:p>
            <a:pPr lvl="0" indent="365125"/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Осуществлять позиционирование товара (бренда) по цене и 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365125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потребительской ценности</a:t>
            </a:r>
          </a:p>
          <a:p>
            <a:pPr lvl="0" indent="365125"/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Разрабатывать и внедрять системы управления лояльностью 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365125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клиентов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использованием цифровых технологий управления 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365125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большими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базами маркетинговых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данных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2846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 </a:t>
            </a: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Работа 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клиентами (2-2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3"/>
          <p:cNvSpPr txBox="1">
            <a:spLocks/>
          </p:cNvSpPr>
          <p:nvPr/>
        </p:nvSpPr>
        <p:spPr>
          <a:xfrm>
            <a:off x="233264" y="1008192"/>
            <a:ext cx="8928992" cy="4653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l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Контролировать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обслуживания клиентов во всех 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365125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каналах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продаж в соответствии со стандартами организации 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365125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условиями договоров с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партнерами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Оценивать влияние рекламных обещаний на удовлетворенность 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365125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неудовлетворенность) клиентов в системе сбора жалоб и 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365125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предложений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организации, в средствах массовой информации 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365125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социальных медиа</a:t>
            </a:r>
          </a:p>
        </p:txBody>
      </p:sp>
    </p:spTree>
    <p:extLst>
      <p:ext uri="{BB962C8B-B14F-4D97-AF65-F5344CB8AC3E}">
        <p14:creationId xmlns:p14="http://schemas.microsoft.com/office/powerpoint/2010/main" val="32975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1978</TotalTime>
  <Words>918</Words>
  <Application>Microsoft Office PowerPoint</Application>
  <PresentationFormat>Экран (4:3)</PresentationFormat>
  <Paragraphs>207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21</vt:i4>
      </vt:variant>
    </vt:vector>
  </HeadingPairs>
  <TitlesOfParts>
    <vt:vector size="27" baseType="lpstr">
      <vt:lpstr>Malgun Gothic</vt:lpstr>
      <vt:lpstr>Arial</vt:lpstr>
      <vt:lpstr>Calibri</vt:lpstr>
      <vt:lpstr>Times New Roman</vt:lpstr>
      <vt:lpstr>Office Theme</vt:lpstr>
      <vt:lpstr>Custom Design</vt:lpstr>
      <vt:lpstr>Презентация PowerPoint</vt:lpstr>
      <vt:lpstr>Срок действия</vt:lpstr>
      <vt:lpstr>Возможные наименования должностей,  профессий</vt:lpstr>
      <vt:lpstr>Требования</vt:lpstr>
      <vt:lpstr>3.2. Обобщенная трудовая функция</vt:lpstr>
      <vt:lpstr>Трудовые функции</vt:lpstr>
      <vt:lpstr>Блок 1. Обработка информации</vt:lpstr>
      <vt:lpstr>Блок 2. Работа с клиентами (1-2)</vt:lpstr>
      <vt:lpstr>Блок 2. Работа с клиентами (2-2)</vt:lpstr>
      <vt:lpstr>Блок 3. Работа маркетолога в команде (1-3)</vt:lpstr>
      <vt:lpstr>Блок 3. Работа маркетолога в команде (2-3)</vt:lpstr>
      <vt:lpstr>Блок 3. Работа маркетолога в команде (3-3)</vt:lpstr>
      <vt:lpstr>Блок 4. Бизнес-процессы (1-4)</vt:lpstr>
      <vt:lpstr>Что такое ERP система простыми словами? (2-4)</vt:lpstr>
      <vt:lpstr>Блок 4. Бизнес-процессы (3-4)</vt:lpstr>
      <vt:lpstr>Система MDM  (от "Master Data Management«) (4-4)</vt:lpstr>
      <vt:lpstr>Рекомендации Интернет-маркетолога «Атомстройкомплекса» Мамаевой Александры </vt:lpstr>
      <vt:lpstr>Рекомендации Интернет-маркетолога «Атомстройкомплекса» Мамаевой Александры </vt:lpstr>
      <vt:lpstr>Рекомендации Интернет-маркетолога «Атомстройкомплекса» Мамаевой Александры </vt:lpstr>
      <vt:lpstr>Рекомендации Интернет-маркетолога «Атомстройкомплекса» Мамаевой Александры </vt:lpstr>
      <vt:lpstr>Презентация PowerPoint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User</cp:lastModifiedBy>
  <cp:revision>303</cp:revision>
  <dcterms:created xsi:type="dcterms:W3CDTF">2014-04-01T16:35:38Z</dcterms:created>
  <dcterms:modified xsi:type="dcterms:W3CDTF">2024-11-26T12:29:10Z</dcterms:modified>
</cp:coreProperties>
</file>