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5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6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8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5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6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5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5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9262-2C11-43E0-8235-2D6B3FACDCF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C67377-A0FA-46C0-BD59-9940D3ADCE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338" y="1108551"/>
            <a:ext cx="9804087" cy="31311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Образовательный кредит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государственной поддержкой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(с изменениями, вступившими в силу 25.08.2020 г.)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s://www.usue.ru/public/img/logonew2.png?v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0338"/>
            <a:ext cx="4810161" cy="8108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5575" y="5217987"/>
            <a:ext cx="7488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Марамыгин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Максим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Сергеевич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доктор экономических наук, профессор,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директор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института Финансов и права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УрГЭУ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36" y="4526326"/>
            <a:ext cx="7226264" cy="23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64395"/>
            <a:ext cx="9145684" cy="88864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Кто может стать заемщиком?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3" y="1017432"/>
            <a:ext cx="9672032" cy="583412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dirty="0"/>
              <a:t>Заемщику исполнилось 14 лет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До 18 лет нужно будет согласие родителей</a:t>
            </a:r>
            <a:r>
              <a:rPr lang="ru-RU" sz="2400" dirty="0" smtClean="0"/>
              <a:t>.</a:t>
            </a:r>
            <a:endParaRPr lang="ru-RU" sz="2400" dirty="0"/>
          </a:p>
          <a:p>
            <a:pPr fontAlgn="base"/>
            <a:r>
              <a:rPr lang="ru-RU" sz="2400" dirty="0"/>
              <a:t>Он гражданин РФ и учится в российском </a:t>
            </a:r>
            <a:r>
              <a:rPr lang="ru-RU" sz="2400" dirty="0" smtClean="0"/>
              <a:t>учебном </a:t>
            </a:r>
            <a:r>
              <a:rPr lang="ru-RU" sz="2400" dirty="0"/>
              <a:t>заведении. </a:t>
            </a:r>
            <a:r>
              <a:rPr lang="ru-RU" sz="2400" b="1" u="sng" dirty="0">
                <a:solidFill>
                  <a:srgbClr val="7030A0"/>
                </a:solidFill>
              </a:rPr>
              <a:t>На оплату обучения за границей господдержку не дадут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/>
              <a:t>Заемщик — сам студент, а не его </a:t>
            </a:r>
            <a:r>
              <a:rPr lang="ru-RU" sz="2400" dirty="0" smtClean="0"/>
              <a:t>родители!!!</a:t>
            </a:r>
            <a:r>
              <a:rPr lang="ru-RU" sz="2400" dirty="0"/>
              <a:t> При этом студент уже зачислен официально и </a:t>
            </a:r>
            <a:r>
              <a:rPr lang="ru-RU" sz="2400" b="1" u="sng" dirty="0">
                <a:solidFill>
                  <a:srgbClr val="FF0000"/>
                </a:solidFill>
              </a:rPr>
              <a:t>договор заключен именно с ним</a:t>
            </a:r>
            <a:r>
              <a:rPr lang="ru-RU" sz="2400" dirty="0"/>
              <a:t>. </a:t>
            </a:r>
            <a:endParaRPr lang="ru-RU" sz="2400" dirty="0" smtClean="0"/>
          </a:p>
          <a:p>
            <a:pPr fontAlgn="base"/>
            <a:r>
              <a:rPr lang="ru-RU" sz="2400" dirty="0" smtClean="0"/>
              <a:t>Образование</a:t>
            </a:r>
            <a:r>
              <a:rPr lang="ru-RU" sz="2400" dirty="0"/>
              <a:t> — </a:t>
            </a:r>
            <a:r>
              <a:rPr lang="ru-RU" sz="2400" dirty="0" smtClean="0"/>
              <a:t>и колледж, и вуз! В вузе можно учиться на программах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специалитета</a:t>
            </a:r>
            <a:r>
              <a:rPr lang="ru-RU" sz="2400" dirty="0" smtClean="0"/>
              <a:t>,</a:t>
            </a:r>
            <a:r>
              <a:rPr lang="ru-RU" sz="2400" dirty="0"/>
              <a:t> </a:t>
            </a:r>
            <a:r>
              <a:rPr lang="ru-RU" sz="2400" dirty="0" smtClean="0"/>
              <a:t>магистратуры, аспирантуры.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Деньги дадут и на оплату второго и третьего высшего образования — независимо от возраста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</a:rPr>
              <a:t>Подтверждать доходы для льготного кредита необязательно: платежеспособность студента формально не влияет на возможность получить кредит. Студенту может быть 18 лет, он может еще нигде не работать.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12" y="5126243"/>
            <a:ext cx="2304488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55834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На каких условиях выдается кредит?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3" y="1442434"/>
            <a:ext cx="9672032" cy="5415565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dirty="0" smtClean="0"/>
              <a:t>Сумма </a:t>
            </a:r>
            <a:r>
              <a:rPr lang="ru-RU" sz="2400" dirty="0"/>
              <a:t>кредита равна стоимости обучения. </a:t>
            </a:r>
            <a:r>
              <a:rPr lang="ru-RU" sz="2400" b="1" u="sng" dirty="0">
                <a:solidFill>
                  <a:srgbClr val="7030A0"/>
                </a:solidFill>
              </a:rPr>
              <a:t>Банк переводит деньги напрямую в вуз</a:t>
            </a:r>
            <a:r>
              <a:rPr lang="ru-RU" sz="2400" dirty="0"/>
              <a:t>. Если обучение подорожает, сумму тоже можно увеличить.</a:t>
            </a:r>
          </a:p>
          <a:p>
            <a:pPr fontAlgn="base"/>
            <a:r>
              <a:rPr lang="ru-RU" sz="2400" dirty="0"/>
              <a:t>Ставка — 3% годовых. </a:t>
            </a:r>
            <a:r>
              <a:rPr lang="ru-RU" sz="2400" dirty="0" smtClean="0"/>
              <a:t>Полная </a:t>
            </a:r>
            <a:r>
              <a:rPr lang="ru-RU" sz="2400" dirty="0"/>
              <a:t>ставка в Сбербанке — 13,39%, </a:t>
            </a:r>
            <a:r>
              <a:rPr lang="ru-RU" sz="2400" b="1" u="sng" dirty="0">
                <a:solidFill>
                  <a:srgbClr val="FF0000"/>
                </a:solidFill>
              </a:rPr>
              <a:t>разницу возмещает бюджет.</a:t>
            </a:r>
          </a:p>
          <a:p>
            <a:pPr fontAlgn="base"/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Льготный период равен сроку обучения плюс 9 </a:t>
            </a: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месяцев</a:t>
            </a:r>
            <a:r>
              <a:rPr lang="ru-RU" sz="2400" dirty="0" smtClean="0"/>
              <a:t>. </a:t>
            </a:r>
            <a:r>
              <a:rPr lang="ru-RU" sz="2400" dirty="0"/>
              <a:t>В течение льготного периода заемщик не погашает основной долг, а проценты платит </a:t>
            </a:r>
            <a:r>
              <a:rPr lang="ru-RU" sz="2400" dirty="0" smtClean="0"/>
              <a:t>частично (1 год – 40% от суммы начисленных процентов, во второй год – 60%, с третьего года – 100% от начисленной суммы в 3% от суммы кредита).</a:t>
            </a:r>
            <a:endParaRPr lang="ru-RU" sz="2400" dirty="0"/>
          </a:p>
          <a:p>
            <a:pPr fontAlgn="base"/>
            <a:r>
              <a:rPr lang="ru-RU" sz="2400" dirty="0"/>
              <a:t>Период погашения после льготного периода составит 15 лет. </a:t>
            </a:r>
            <a:endParaRPr lang="ru-RU" sz="2400" dirty="0" smtClean="0"/>
          </a:p>
          <a:p>
            <a:pPr fontAlgn="base"/>
            <a:r>
              <a:rPr lang="ru-RU" sz="2400" dirty="0" smtClean="0"/>
              <a:t>Комиссий</a:t>
            </a:r>
            <a:r>
              <a:rPr lang="ru-RU" sz="2400" dirty="0"/>
              <a:t>, страховки и залога нет.</a:t>
            </a:r>
          </a:p>
          <a:p>
            <a:pPr fontAlgn="base"/>
            <a:r>
              <a:rPr lang="ru-RU" sz="2400" dirty="0"/>
              <a:t>Досрочное погашение возможно в любое время.</a:t>
            </a:r>
          </a:p>
          <a:p>
            <a:pPr fontAlgn="base"/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644" y="5285095"/>
            <a:ext cx="235935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0689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Как погашается кредит?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3" y="1068946"/>
            <a:ext cx="9672032" cy="5789053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>
                <a:solidFill>
                  <a:srgbClr val="FF0000"/>
                </a:solidFill>
              </a:rPr>
              <a:t>Весь </a:t>
            </a:r>
            <a:r>
              <a:rPr lang="ru-RU" sz="2400" b="1" dirty="0">
                <a:solidFill>
                  <a:srgbClr val="FF0000"/>
                </a:solidFill>
              </a:rPr>
              <a:t>период обучения и еще 9 месяцев не погашается основной </a:t>
            </a:r>
            <a:r>
              <a:rPr lang="ru-RU" sz="2400" b="1" dirty="0" smtClean="0">
                <a:solidFill>
                  <a:srgbClr val="FF0000"/>
                </a:solidFill>
              </a:rPr>
              <a:t>долг!!!</a:t>
            </a:r>
            <a:r>
              <a:rPr lang="ru-RU" sz="2400" dirty="0" smtClean="0"/>
              <a:t> (Это время на обучение и устройство на работу)</a:t>
            </a:r>
            <a:endParaRPr lang="ru-RU" sz="2400" dirty="0"/>
          </a:p>
          <a:p>
            <a:pPr fontAlgn="base"/>
            <a:r>
              <a:rPr lang="ru-RU" sz="2400" b="1" u="sng" dirty="0">
                <a:solidFill>
                  <a:srgbClr val="7030A0"/>
                </a:solidFill>
              </a:rPr>
              <a:t>В первый год обучения </a:t>
            </a:r>
            <a:r>
              <a:rPr lang="ru-RU" sz="2400" dirty="0"/>
              <a:t>нужно вносить только 40% от начисленных процентов.</a:t>
            </a:r>
          </a:p>
          <a:p>
            <a:pPr fontAlgn="base"/>
            <a:r>
              <a:rPr lang="ru-RU" sz="2400" b="1" u="sng" dirty="0">
                <a:solidFill>
                  <a:srgbClr val="7030A0"/>
                </a:solidFill>
              </a:rPr>
              <a:t>Во второй год </a:t>
            </a:r>
            <a:r>
              <a:rPr lang="ru-RU" sz="2400" b="1" u="sng" dirty="0" smtClean="0">
                <a:solidFill>
                  <a:srgbClr val="7030A0"/>
                </a:solidFill>
              </a:rPr>
              <a:t>обучения </a:t>
            </a:r>
            <a:r>
              <a:rPr lang="ru-RU" sz="2400" dirty="0" smtClean="0"/>
              <a:t>— </a:t>
            </a:r>
            <a:r>
              <a:rPr lang="ru-RU" sz="2400" dirty="0"/>
              <a:t>60% от начисленных процентов.</a:t>
            </a:r>
          </a:p>
          <a:p>
            <a:pPr fontAlgn="base"/>
            <a:r>
              <a:rPr lang="ru-RU" sz="2400" b="1" u="sng" dirty="0">
                <a:solidFill>
                  <a:srgbClr val="7030A0"/>
                </a:solidFill>
              </a:rPr>
              <a:t>В третий и последующие </a:t>
            </a:r>
            <a:r>
              <a:rPr lang="ru-RU" sz="2400" b="1" u="sng" dirty="0" smtClean="0">
                <a:solidFill>
                  <a:srgbClr val="7030A0"/>
                </a:solidFill>
              </a:rPr>
              <a:t>годы обучения, </a:t>
            </a:r>
            <a:r>
              <a:rPr lang="ru-RU" sz="2400" b="1" u="sng" dirty="0">
                <a:solidFill>
                  <a:srgbClr val="7030A0"/>
                </a:solidFill>
              </a:rPr>
              <a:t>а также еще 9 месяцев после окончания </a:t>
            </a:r>
            <a:r>
              <a:rPr lang="ru-RU" sz="2400" b="1" u="sng" dirty="0" smtClean="0">
                <a:solidFill>
                  <a:srgbClr val="7030A0"/>
                </a:solidFill>
              </a:rPr>
              <a:t>обучения </a:t>
            </a:r>
            <a:r>
              <a:rPr lang="ru-RU" sz="2400" dirty="0" smtClean="0"/>
              <a:t>— </a:t>
            </a:r>
            <a:r>
              <a:rPr lang="ru-RU" sz="2400" dirty="0"/>
              <a:t>100% от начисленных процентов.</a:t>
            </a:r>
          </a:p>
          <a:p>
            <a:pPr fontAlgn="base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После окончания льготного периода начинается период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погашения!</a:t>
            </a:r>
            <a:r>
              <a:rPr lang="ru-RU" sz="2400" dirty="0" smtClean="0"/>
              <a:t> </a:t>
            </a:r>
            <a:r>
              <a:rPr lang="ru-RU" sz="2400" dirty="0"/>
              <a:t>Нужно выплачивать основной долг и накопившиеся за время отсрочки проценты</a:t>
            </a:r>
            <a:r>
              <a:rPr lang="ru-RU" sz="2400" dirty="0" smtClean="0"/>
              <a:t>. На </a:t>
            </a:r>
            <a:r>
              <a:rPr lang="ru-RU" sz="2400" dirty="0"/>
              <a:t>это отводится до 15 </a:t>
            </a:r>
            <a:r>
              <a:rPr lang="ru-RU" sz="2400" dirty="0" smtClean="0"/>
              <a:t>лет. </a:t>
            </a:r>
            <a:r>
              <a:rPr lang="ru-RU" sz="2400" b="1" u="sng" dirty="0" smtClean="0">
                <a:solidFill>
                  <a:srgbClr val="FF0000"/>
                </a:solidFill>
              </a:rPr>
              <a:t>Кредит </a:t>
            </a:r>
            <a:r>
              <a:rPr lang="ru-RU" sz="2400" b="1" u="sng" dirty="0">
                <a:solidFill>
                  <a:srgbClr val="FF0000"/>
                </a:solidFill>
              </a:rPr>
              <a:t>погашается равными платежами</a:t>
            </a:r>
            <a:r>
              <a:rPr lang="ru-RU" sz="2400" dirty="0"/>
              <a:t>.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639" y="5550794"/>
            <a:ext cx="2386362" cy="1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0689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Расчет погашения кредита для 4-х летнего образования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(в рублях)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46437"/>
              </p:ext>
            </p:extLst>
          </p:nvPr>
        </p:nvGraphicFramePr>
        <p:xfrm>
          <a:off x="321972" y="1655628"/>
          <a:ext cx="11178864" cy="4384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692"/>
                <a:gridCol w="1862692"/>
                <a:gridCol w="1862692"/>
                <a:gridCol w="1862692"/>
                <a:gridCol w="1864048"/>
                <a:gridCol w="1864048"/>
              </a:tblGrid>
              <a:tr h="10707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Стоимость обучения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Размер ежемесячного платежа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4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 1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 4 года (весь курс обучения)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1-й год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2-й год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3-й, 4-й годы + 9 месяцев по окончании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Погашение основного кредита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180 мес.)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9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80 000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320 000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552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2 501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9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140 000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560 000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129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387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967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4 377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60675" y="3689350"/>
            <a:ext cx="55105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0689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Расчет погашения кредита для 2-х летнего образования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(в рублях)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53570"/>
              </p:ext>
            </p:extLst>
          </p:nvPr>
        </p:nvGraphicFramePr>
        <p:xfrm>
          <a:off x="309095" y="1983141"/>
          <a:ext cx="11565226" cy="391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070"/>
                <a:gridCol w="1927070"/>
                <a:gridCol w="1927070"/>
                <a:gridCol w="1927070"/>
                <a:gridCol w="1928473"/>
                <a:gridCol w="1928473"/>
              </a:tblGrid>
              <a:tr h="995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Стоимость обучения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Размер ежемесячного платежа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 1 год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 </a:t>
                      </a:r>
                      <a:r>
                        <a:rPr lang="ru-RU" sz="1800" dirty="0" smtClean="0">
                          <a:effectLst/>
                        </a:rPr>
                        <a:t>2 </a:t>
                      </a:r>
                      <a:r>
                        <a:rPr lang="ru-RU" sz="1800" dirty="0">
                          <a:effectLst/>
                        </a:rPr>
                        <a:t>года (весь курс обучения)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1-й год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2-й год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 </a:t>
                      </a:r>
                      <a:r>
                        <a:rPr lang="ru-RU" sz="1800" dirty="0">
                          <a:effectLst/>
                        </a:rPr>
                        <a:t>месяцев по окончании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Погашение основного кредита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180 мес.)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1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160 000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1 201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1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150 000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300 000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1 036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2 252</a:t>
                      </a:r>
                      <a:endParaRPr lang="ru-RU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60675" y="3689350"/>
            <a:ext cx="55105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0689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Что нужно знать!!!</a:t>
            </a:r>
            <a:endParaRPr lang="ru-RU" sz="4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3" y="1068946"/>
            <a:ext cx="9672032" cy="5789053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/>
              <a:t>Льготный </a:t>
            </a:r>
            <a:r>
              <a:rPr lang="ru-RU" sz="2200" dirty="0"/>
              <a:t>период продлевается на время академического отпуска.</a:t>
            </a:r>
          </a:p>
          <a:p>
            <a:pPr fontAlgn="base"/>
            <a:r>
              <a:rPr lang="ru-RU" sz="2200" b="1" dirty="0">
                <a:solidFill>
                  <a:srgbClr val="FF0000"/>
                </a:solidFill>
              </a:rPr>
              <a:t>Если студента отчислят, действие субсидии прекратится, а льготный период закончится</a:t>
            </a:r>
            <a:r>
              <a:rPr lang="ru-RU" sz="2200" dirty="0"/>
              <a:t>. Сразу наступит период погашения, а ставка вырастет до обычной.</a:t>
            </a:r>
          </a:p>
          <a:p>
            <a:pPr fontAlgn="base"/>
            <a:r>
              <a:rPr lang="ru-RU" sz="2200" b="1" u="sng" dirty="0">
                <a:solidFill>
                  <a:srgbClr val="7030A0"/>
                </a:solidFill>
              </a:rPr>
              <a:t>Если студент перешел на бюджет</a:t>
            </a:r>
            <a:r>
              <a:rPr lang="ru-RU" sz="2200" dirty="0"/>
              <a:t>, банк перестанет предоставлять новые транши по кредиту. Но условия кредита не изменятся, и льготный период будет продолжаться.</a:t>
            </a:r>
          </a:p>
          <a:p>
            <a:pPr fontAlgn="base"/>
            <a:r>
              <a:rPr lang="ru-RU" sz="2200" dirty="0"/>
              <a:t>Если заемщик не работает, все равно нужно </a:t>
            </a:r>
            <a:r>
              <a:rPr lang="ru-RU" sz="2200" dirty="0" smtClean="0"/>
              <a:t>платить по</a:t>
            </a:r>
            <a:r>
              <a:rPr lang="ru-RU" sz="2200" dirty="0"/>
              <a:t> графику</a:t>
            </a:r>
            <a:r>
              <a:rPr lang="ru-RU" sz="2200" dirty="0" smtClean="0"/>
              <a:t>.</a:t>
            </a:r>
            <a:endParaRPr lang="ru-RU" sz="2200" dirty="0"/>
          </a:p>
          <a:p>
            <a:pPr fontAlgn="base"/>
            <a:r>
              <a:rPr lang="ru-RU" sz="2200" b="1" u="sng" dirty="0">
                <a:solidFill>
                  <a:srgbClr val="FF0000"/>
                </a:solidFill>
              </a:rPr>
              <a:t>За просрочку придется платить неустойку</a:t>
            </a:r>
            <a:r>
              <a:rPr lang="ru-RU" sz="2200" dirty="0"/>
              <a:t>.</a:t>
            </a:r>
          </a:p>
          <a:p>
            <a:pPr fontAlgn="base"/>
            <a:r>
              <a:rPr lang="ru-RU" sz="2200" dirty="0"/>
              <a:t>Кредит можно погашать </a:t>
            </a:r>
            <a:r>
              <a:rPr lang="ru-RU" sz="2200" b="1" u="sng" dirty="0">
                <a:solidFill>
                  <a:srgbClr val="7030A0"/>
                </a:solidFill>
              </a:rPr>
              <a:t>досрочно без комиссий</a:t>
            </a:r>
            <a:r>
              <a:rPr lang="ru-RU" sz="2200" dirty="0"/>
              <a:t>.</a:t>
            </a:r>
          </a:p>
          <a:p>
            <a:pPr fontAlgn="base"/>
            <a:r>
              <a:rPr lang="ru-RU" sz="2200" b="1" dirty="0">
                <a:solidFill>
                  <a:srgbClr val="7030A0"/>
                </a:solidFill>
              </a:rPr>
              <a:t>Взять льготный кредит под 3% можно даже в </a:t>
            </a:r>
            <a:r>
              <a:rPr lang="ru-RU" sz="2200" b="1" dirty="0" smtClean="0">
                <a:solidFill>
                  <a:srgbClr val="7030A0"/>
                </a:solidFill>
              </a:rPr>
              <a:t>40</a:t>
            </a:r>
            <a:r>
              <a:rPr lang="ru-RU" sz="2200" b="1" dirty="0">
                <a:solidFill>
                  <a:srgbClr val="7030A0"/>
                </a:solidFill>
              </a:rPr>
              <a:t> лет и если у вас уже три </a:t>
            </a:r>
            <a:r>
              <a:rPr lang="ru-RU" sz="2200" b="1" dirty="0" smtClean="0">
                <a:solidFill>
                  <a:srgbClr val="7030A0"/>
                </a:solidFill>
              </a:rPr>
              <a:t>образования </a:t>
            </a:r>
            <a:r>
              <a:rPr lang="ru-RU" sz="2200" dirty="0" smtClean="0"/>
              <a:t>(главное что бы период погашения закончился до достижения заемщиком возраста 75 лет).</a:t>
            </a:r>
            <a:endParaRPr lang="ru-RU" sz="2200" dirty="0"/>
          </a:p>
          <a:p>
            <a:pPr fontAlgn="base"/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336" y="5293217"/>
            <a:ext cx="2343664" cy="15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3" y="0"/>
            <a:ext cx="9145684" cy="10689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Это важно!!!</a:t>
            </a:r>
            <a:endParaRPr lang="ru-RU" sz="4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3" y="837128"/>
            <a:ext cx="9672032" cy="6020872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/>
              <a:t>Несмотря на то, что льготный образовательный кредит – это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часть федеральной государственной программы </a:t>
            </a:r>
            <a:r>
              <a:rPr lang="ru-RU" sz="2400" dirty="0"/>
              <a:t>по поддержке студентов, взять его в любом государственном банке нельзя. Для того, чтобы в финансово-кредитном учреждении появилось такое предложение, нужно заключить специальное соглашение с Министерством </a:t>
            </a:r>
            <a:r>
              <a:rPr lang="ru-RU" sz="2400" dirty="0" smtClean="0"/>
              <a:t>науки и высшего образования.</a:t>
            </a:r>
            <a:endParaRPr lang="ru-RU" sz="2400" dirty="0"/>
          </a:p>
          <a:p>
            <a:pPr fontAlgn="base"/>
            <a:r>
              <a:rPr lang="ru-RU" sz="2400" b="1" dirty="0">
                <a:solidFill>
                  <a:srgbClr val="7030A0"/>
                </a:solidFill>
              </a:rPr>
              <a:t>Пока подписанное соглашение есть только у Сбербанка</a:t>
            </a:r>
            <a:r>
              <a:rPr lang="ru-RU" sz="2400" dirty="0"/>
              <a:t>. На официальном портале </a:t>
            </a:r>
            <a:r>
              <a:rPr lang="ru-RU" sz="2400" dirty="0" smtClean="0"/>
              <a:t>банка </a:t>
            </a:r>
            <a:r>
              <a:rPr lang="ru-RU" sz="2400" dirty="0"/>
              <a:t>есть данные о кредите с подробным описанием условий. </a:t>
            </a:r>
          </a:p>
          <a:p>
            <a:pPr fontAlgn="base"/>
            <a:r>
              <a:rPr lang="ru-RU" sz="2400" dirty="0"/>
              <a:t>Будет ли увеличиваться список банков – неизвестно</a:t>
            </a:r>
            <a:r>
              <a:rPr lang="ru-RU" sz="2400" dirty="0" smtClean="0"/>
              <a:t>. В</a:t>
            </a:r>
            <a:r>
              <a:rPr lang="ru-RU" sz="2400" dirty="0"/>
              <a:t> других банках внимательно изучайте условия: </a:t>
            </a:r>
            <a:r>
              <a:rPr lang="ru-RU" sz="2400" b="1" dirty="0">
                <a:solidFill>
                  <a:srgbClr val="7030A0"/>
                </a:solidFill>
              </a:rPr>
              <a:t>кредит может называться образовательным</a:t>
            </a:r>
            <a:r>
              <a:rPr lang="ru-RU" sz="2400" dirty="0"/>
              <a:t>, но, возможно, господдержка тут ни при чем и </a:t>
            </a:r>
            <a:r>
              <a:rPr lang="ru-RU" sz="2400" b="1" dirty="0">
                <a:solidFill>
                  <a:srgbClr val="7030A0"/>
                </a:solidFill>
              </a:rPr>
              <a:t>никаких льготных </a:t>
            </a:r>
            <a:r>
              <a:rPr lang="ru-RU" sz="2400" b="1" dirty="0" smtClean="0">
                <a:solidFill>
                  <a:srgbClr val="7030A0"/>
                </a:solidFill>
              </a:rPr>
              <a:t>периодов и низких ставок </a:t>
            </a:r>
            <a:r>
              <a:rPr lang="ru-RU" sz="2400" b="1" dirty="0">
                <a:solidFill>
                  <a:srgbClr val="7030A0"/>
                </a:solidFill>
              </a:rPr>
              <a:t>не будет</a:t>
            </a:r>
            <a:r>
              <a:rPr lang="ru-RU" sz="2400" dirty="0"/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24" y="0"/>
            <a:ext cx="3290176" cy="553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007" y="5101535"/>
            <a:ext cx="2197994" cy="17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6548" y="160338"/>
            <a:ext cx="5164428" cy="110661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Тема: Образовательный кредит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 государственной поддержкой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https://www.usue.ru/public/img/logonew2.png?v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60338"/>
            <a:ext cx="4810161" cy="8108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9735" y="1546051"/>
            <a:ext cx="7328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</a:p>
          <a:p>
            <a:pPr>
              <a:defRPr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Ждем Вас!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https://www.usue.ru/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9" y="3775962"/>
            <a:ext cx="9551773" cy="30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356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Times New Roman</vt:lpstr>
      <vt:lpstr>Trebuchet MS</vt:lpstr>
      <vt:lpstr>Wingdings 3</vt:lpstr>
      <vt:lpstr>Грань</vt:lpstr>
      <vt:lpstr>Образовательный кредит  с государственной поддержкой  (с изменениями, вступившими в силу 25.08.2020 г.)</vt:lpstr>
      <vt:lpstr>Кто может стать заемщиком?</vt:lpstr>
      <vt:lpstr>На каких условиях выдается кредит?</vt:lpstr>
      <vt:lpstr>Как погашается кредит?</vt:lpstr>
      <vt:lpstr>Расчет погашения кредита для 4-х летнего образования (в рублях)</vt:lpstr>
      <vt:lpstr>Расчет погашения кредита для 2-х летнего образования (в рублях)</vt:lpstr>
      <vt:lpstr>Что нужно знать!!!</vt:lpstr>
      <vt:lpstr>Это важно!!!</vt:lpstr>
      <vt:lpstr>Тема: Образовательный кредит  с государственной поддержкой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кредит с государственной поддержкой</dc:title>
  <dc:creator>максим марамыгин</dc:creator>
  <cp:lastModifiedBy>максим марамыгин</cp:lastModifiedBy>
  <cp:revision>11</cp:revision>
  <dcterms:created xsi:type="dcterms:W3CDTF">2020-11-11T14:59:17Z</dcterms:created>
  <dcterms:modified xsi:type="dcterms:W3CDTF">2020-11-11T16:39:26Z</dcterms:modified>
</cp:coreProperties>
</file>