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6"/>
  </p:notesMasterIdLst>
  <p:handoutMasterIdLst>
    <p:handoutMasterId r:id="rId37"/>
  </p:handoutMasterIdLst>
  <p:sldIdLst>
    <p:sldId id="256" r:id="rId2"/>
    <p:sldId id="275" r:id="rId3"/>
    <p:sldId id="315" r:id="rId4"/>
    <p:sldId id="344" r:id="rId5"/>
    <p:sldId id="352" r:id="rId6"/>
    <p:sldId id="388" r:id="rId7"/>
    <p:sldId id="345" r:id="rId8"/>
    <p:sldId id="346" r:id="rId9"/>
    <p:sldId id="349" r:id="rId10"/>
    <p:sldId id="350" r:id="rId11"/>
    <p:sldId id="351" r:id="rId12"/>
    <p:sldId id="348" r:id="rId13"/>
    <p:sldId id="389" r:id="rId14"/>
    <p:sldId id="378" r:id="rId15"/>
    <p:sldId id="379" r:id="rId16"/>
    <p:sldId id="380" r:id="rId17"/>
    <p:sldId id="381" r:id="rId18"/>
    <p:sldId id="356" r:id="rId19"/>
    <p:sldId id="357" r:id="rId20"/>
    <p:sldId id="358" r:id="rId21"/>
    <p:sldId id="359" r:id="rId22"/>
    <p:sldId id="361" r:id="rId23"/>
    <p:sldId id="375" r:id="rId24"/>
    <p:sldId id="390" r:id="rId25"/>
    <p:sldId id="382" r:id="rId26"/>
    <p:sldId id="362" r:id="rId27"/>
    <p:sldId id="391" r:id="rId28"/>
    <p:sldId id="363" r:id="rId29"/>
    <p:sldId id="367" r:id="rId30"/>
    <p:sldId id="364" r:id="rId31"/>
    <p:sldId id="342" r:id="rId32"/>
    <p:sldId id="295" r:id="rId33"/>
    <p:sldId id="343" r:id="rId34"/>
    <p:sldId id="287" r:id="rId35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77" autoAdjust="0"/>
    <p:restoredTop sz="88444" autoAdjust="0"/>
  </p:normalViewPr>
  <p:slideViewPr>
    <p:cSldViewPr>
      <p:cViewPr varScale="1">
        <p:scale>
          <a:sx n="65" d="100"/>
          <a:sy n="65" d="100"/>
        </p:scale>
        <p:origin x="-198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dLbls>
            <c:dLbl>
              <c:idx val="0"/>
              <c:layout>
                <c:manualLayout>
                  <c:x val="0"/>
                  <c:y val="-4.9926578560939856E-2"/>
                </c:manualLayout>
              </c:layout>
              <c:showVal val="1"/>
            </c:dLbl>
            <c:dLbl>
              <c:idx val="1"/>
              <c:layout>
                <c:manualLayout>
                  <c:x val="-1.5432098765432104E-3"/>
                  <c:y val="-5.2863436123348047E-2"/>
                </c:manualLayout>
              </c:layout>
              <c:showVal val="1"/>
            </c:dLbl>
            <c:dLbl>
              <c:idx val="2"/>
              <c:layout>
                <c:manualLayout>
                  <c:x val="6.17283950617284E-3"/>
                  <c:y val="-3.5242290748898682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Знания</c:v>
                </c:pt>
                <c:pt idx="1">
                  <c:v>Технологии</c:v>
                </c:pt>
                <c:pt idx="2">
                  <c:v>Готовность к будущему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28</c:v>
                </c:pt>
                <c:pt idx="1">
                  <c:v>47</c:v>
                </c:pt>
                <c:pt idx="2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2020</c:v>
                </c:pt>
              </c:strCache>
            </c:strRef>
          </c:tx>
          <c:dLbls>
            <c:dLbl>
              <c:idx val="0"/>
              <c:layout>
                <c:manualLayout>
                  <c:x val="9.2592592592592934E-3"/>
                  <c:y val="-5.5800293685756307E-2"/>
                </c:manualLayout>
              </c:layout>
              <c:showVal val="1"/>
            </c:dLbl>
            <c:dLbl>
              <c:idx val="1"/>
              <c:layout>
                <c:manualLayout>
                  <c:x val="7.7160493827159952E-3"/>
                  <c:y val="-3.8179148311306907E-2"/>
                </c:manualLayout>
              </c:layout>
              <c:showVal val="1"/>
            </c:dLbl>
            <c:dLbl>
              <c:idx val="2"/>
              <c:layout>
                <c:manualLayout>
                  <c:x val="7.7160493827160516E-3"/>
                  <c:y val="-3.5242290748898682E-2"/>
                </c:manualLayout>
              </c:layout>
              <c:showVal val="1"/>
            </c:dLbl>
            <c:showVal val="1"/>
          </c:dLbls>
          <c:cat>
            <c:strRef>
              <c:f>Лист1!$A$2:$A$4</c:f>
              <c:strCache>
                <c:ptCount val="3"/>
                <c:pt idx="0">
                  <c:v>Знания</c:v>
                </c:pt>
                <c:pt idx="1">
                  <c:v>Технологии</c:v>
                </c:pt>
                <c:pt idx="2">
                  <c:v>Готовность к будущему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47</c:v>
                </c:pt>
                <c:pt idx="2">
                  <c:v>53</c:v>
                </c:pt>
              </c:numCache>
            </c:numRef>
          </c:val>
        </c:ser>
        <c:shape val="box"/>
        <c:axId val="114103040"/>
        <c:axId val="114140288"/>
        <c:axId val="0"/>
      </c:bar3DChart>
      <c:catAx>
        <c:axId val="114103040"/>
        <c:scaling>
          <c:orientation val="minMax"/>
        </c:scaling>
        <c:axPos val="b"/>
        <c:tickLblPos val="nextTo"/>
        <c:txPr>
          <a:bodyPr/>
          <a:lstStyle/>
          <a:p>
            <a:pPr>
              <a:defRPr sz="2100" baseline="0"/>
            </a:pPr>
            <a:endParaRPr lang="ru-RU"/>
          </a:p>
        </c:txPr>
        <c:crossAx val="114140288"/>
        <c:crosses val="autoZero"/>
        <c:auto val="1"/>
        <c:lblAlgn val="ctr"/>
        <c:lblOffset val="100"/>
      </c:catAx>
      <c:valAx>
        <c:axId val="114140288"/>
        <c:scaling>
          <c:orientation val="minMax"/>
        </c:scaling>
        <c:axPos val="l"/>
        <c:majorGridlines/>
        <c:numFmt formatCode="General" sourceLinked="1"/>
        <c:tickLblPos val="nextTo"/>
        <c:crossAx val="114103040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="" xmlns:a16="http://schemas.microsoft.com/office/drawing/2014/main" id="{3EB75BC6-8859-4672-9B20-2A6F5F552B6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19" name="Rectangle 3">
            <a:extLst>
              <a:ext uri="{FF2B5EF4-FFF2-40B4-BE49-F238E27FC236}">
                <a16:creationId xmlns="" xmlns:a16="http://schemas.microsoft.com/office/drawing/2014/main" id="{18EC28DB-8961-4678-9C53-FED71AF39A1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3AA680D1-5DA8-4980-AFC7-E015608E055F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34820" name="Rectangle 4">
            <a:extLst>
              <a:ext uri="{FF2B5EF4-FFF2-40B4-BE49-F238E27FC236}">
                <a16:creationId xmlns="" xmlns:a16="http://schemas.microsoft.com/office/drawing/2014/main" id="{019A3A49-1D4E-408C-B276-AAED2D0ED41A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4821" name="Rectangle 5">
            <a:extLst>
              <a:ext uri="{FF2B5EF4-FFF2-40B4-BE49-F238E27FC236}">
                <a16:creationId xmlns="" xmlns:a16="http://schemas.microsoft.com/office/drawing/2014/main" id="{8D21B959-1321-46C4-9EA3-B1ACEA7138E8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575BD51-861E-407C-B8C1-57C072F92445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>
            <a:extLst>
              <a:ext uri="{FF2B5EF4-FFF2-40B4-BE49-F238E27FC236}">
                <a16:creationId xmlns="" xmlns:a16="http://schemas.microsoft.com/office/drawing/2014/main" id="{16790A0A-1B50-475B-BC3D-9C3CDCD3CE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3795" name="Rectangle 3">
            <a:extLst>
              <a:ext uri="{FF2B5EF4-FFF2-40B4-BE49-F238E27FC236}">
                <a16:creationId xmlns="" xmlns:a16="http://schemas.microsoft.com/office/drawing/2014/main" id="{FAA98492-57E5-4B1E-A135-977ACBF23A3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fld id="{8D43B3D7-B853-4F5A-8A4E-BD8BFCFCA0A8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124" name="Rectangle 4">
            <a:extLst>
              <a:ext uri="{FF2B5EF4-FFF2-40B4-BE49-F238E27FC236}">
                <a16:creationId xmlns="" xmlns:a16="http://schemas.microsoft.com/office/drawing/2014/main" id="{30C640B4-266C-48FB-B237-36DCD8081D3B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7" name="Rectangle 5">
            <a:extLst>
              <a:ext uri="{FF2B5EF4-FFF2-40B4-BE49-F238E27FC236}">
                <a16:creationId xmlns="" xmlns:a16="http://schemas.microsoft.com/office/drawing/2014/main" id="{62E88C13-F2B1-45F5-A3C6-BFDAA407CBE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33798" name="Rectangle 6">
            <a:extLst>
              <a:ext uri="{FF2B5EF4-FFF2-40B4-BE49-F238E27FC236}">
                <a16:creationId xmlns="" xmlns:a16="http://schemas.microsoft.com/office/drawing/2014/main" id="{5491B43A-DBB9-4465-B97E-C76B82B1C6B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3799" name="Rectangle 7">
            <a:extLst>
              <a:ext uri="{FF2B5EF4-FFF2-40B4-BE49-F238E27FC236}">
                <a16:creationId xmlns="" xmlns:a16="http://schemas.microsoft.com/office/drawing/2014/main" id="{015C57C7-C516-450B-84F8-ECCF28F604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1D5B72BF-7660-4163-9792-B8ABA0CE176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="" xmlns:a16="http://schemas.microsoft.com/office/drawing/2014/main" id="{6B44BC57-9056-4399-82E2-B44FA641BB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>
            <a:extLst>
              <a:ext uri="{FF2B5EF4-FFF2-40B4-BE49-F238E27FC236}">
                <a16:creationId xmlns="" xmlns:a16="http://schemas.microsoft.com/office/drawing/2014/main" id="{212AD88C-4B71-4D40-94C1-722068D9332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="" xmlns:a16="http://schemas.microsoft.com/office/drawing/2014/main" id="{19EEF7E2-183E-4467-B0BB-F8F6F06D882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="" xmlns:a16="http://schemas.microsoft.com/office/drawing/2014/main" id="{EB4495D1-53E3-4E5B-8E9B-9BCB375E57D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>
            <a:extLst>
              <a:ext uri="{FF2B5EF4-FFF2-40B4-BE49-F238E27FC236}">
                <a16:creationId xmlns="" xmlns:a16="http://schemas.microsoft.com/office/drawing/2014/main" id="{5A81E8EB-21EF-46A0-9A05-5FAB252791B9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Прямоугольник 23">
            <a:extLst>
              <a:ext uri="{FF2B5EF4-FFF2-40B4-BE49-F238E27FC236}">
                <a16:creationId xmlns="" xmlns:a16="http://schemas.microsoft.com/office/drawing/2014/main" id="{5DE778D5-0760-4031-A2F1-79C45D77F665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Прямоугольник 24">
            <a:extLst>
              <a:ext uri="{FF2B5EF4-FFF2-40B4-BE49-F238E27FC236}">
                <a16:creationId xmlns="" xmlns:a16="http://schemas.microsoft.com/office/drawing/2014/main" id="{91BB13D9-8D5C-4E80-BA4A-406A2509A3B1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оугольник 25">
            <a:extLst>
              <a:ext uri="{FF2B5EF4-FFF2-40B4-BE49-F238E27FC236}">
                <a16:creationId xmlns="" xmlns:a16="http://schemas.microsoft.com/office/drawing/2014/main" id="{A5968238-C45E-4B89-8D64-3A8424152E03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Прямоугольник 26">
            <a:extLst>
              <a:ext uri="{FF2B5EF4-FFF2-40B4-BE49-F238E27FC236}">
                <a16:creationId xmlns="" xmlns:a16="http://schemas.microsoft.com/office/drawing/2014/main" id="{2FCD4E1E-3B52-4695-9F8A-A4EE9E7F3A1B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1" name="Скругленный прямоугольник 29">
            <a:extLst>
              <a:ext uri="{FF2B5EF4-FFF2-40B4-BE49-F238E27FC236}">
                <a16:creationId xmlns="" xmlns:a16="http://schemas.microsoft.com/office/drawing/2014/main" id="{8D7C430B-1D96-47EA-8FA1-398AB7AA8DC8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12" name="Скругленный прямоугольник 30">
            <a:extLst>
              <a:ext uri="{FF2B5EF4-FFF2-40B4-BE49-F238E27FC236}">
                <a16:creationId xmlns="" xmlns:a16="http://schemas.microsoft.com/office/drawing/2014/main" id="{ED7C0B21-CF29-4BC8-AD23-A237B15D7317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Прямоугольник 6">
            <a:extLst>
              <a:ext uri="{FF2B5EF4-FFF2-40B4-BE49-F238E27FC236}">
                <a16:creationId xmlns="" xmlns:a16="http://schemas.microsoft.com/office/drawing/2014/main" id="{B9949151-B636-4AC8-8C75-CA90FFFFF3FF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Прямоугольник 9">
            <a:extLst>
              <a:ext uri="{FF2B5EF4-FFF2-40B4-BE49-F238E27FC236}">
                <a16:creationId xmlns="" xmlns:a16="http://schemas.microsoft.com/office/drawing/2014/main" id="{D91E2745-C71E-4E1F-9ABA-BC22576B8865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Прямоугольник 10">
            <a:extLst>
              <a:ext uri="{FF2B5EF4-FFF2-40B4-BE49-F238E27FC236}">
                <a16:creationId xmlns="" xmlns:a16="http://schemas.microsoft.com/office/drawing/2014/main" id="{1C09C673-A445-43E8-918A-C08E7CACBEB5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Прямоугольник 18">
            <a:extLst>
              <a:ext uri="{FF2B5EF4-FFF2-40B4-BE49-F238E27FC236}">
                <a16:creationId xmlns="" xmlns:a16="http://schemas.microsoft.com/office/drawing/2014/main" id="{52B00462-BD7D-408C-AFAB-0FFD97EEFC10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17" name="Дата 27">
            <a:extLst>
              <a:ext uri="{FF2B5EF4-FFF2-40B4-BE49-F238E27FC236}">
                <a16:creationId xmlns="" xmlns:a16="http://schemas.microsoft.com/office/drawing/2014/main" id="{7E7CE57E-8063-4F23-891B-B9E2ECDC6C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16E3F-1FB3-4D6F-9370-1042DE698BB1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18" name="Нижний колонтитул 16">
            <a:extLst>
              <a:ext uri="{FF2B5EF4-FFF2-40B4-BE49-F238E27FC236}">
                <a16:creationId xmlns="" xmlns:a16="http://schemas.microsoft.com/office/drawing/2014/main" id="{878452B1-7BFF-4F6E-A483-DD2BE4DEA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9" name="Номер слайда 28">
            <a:extLst>
              <a:ext uri="{FF2B5EF4-FFF2-40B4-BE49-F238E27FC236}">
                <a16:creationId xmlns="" xmlns:a16="http://schemas.microsoft.com/office/drawing/2014/main" id="{670BA620-A75C-47D6-A107-9B669DF337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A3BE6CC-8AE3-4209-9FE2-BB8EB48F4649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55250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B3F156EE-CB3E-4176-9257-43CDC6A4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CDA5-55AF-4EA5-8729-713C520D697B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8BB2A197-F309-4963-AF78-CFFC2674B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9A457F66-B691-419E-B52B-7DD2C84D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5FDCE-9932-448A-9ECA-42C9BD0D63F8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963637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A47742B6-81FE-492C-93E2-96E01BC73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568AF-D555-4865-84EE-86C45B09D2CC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6555E4A7-6F73-4138-8DEC-ECFFBA8FA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A5D33E69-7B11-4581-A3C9-FB3BA7160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E67DB-EEE7-48EB-980B-8777C4B296A0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1043932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2249488"/>
            <a:ext cx="8229600" cy="4324350"/>
          </a:xfrm>
        </p:spPr>
        <p:txBody>
          <a:bodyPr/>
          <a:lstStyle/>
          <a:p>
            <a:pPr lvl="0"/>
            <a:endParaRPr lang="ru-RU" noProof="0" dirty="0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977CF3ED-5D75-44A5-B6AB-4B03EF551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9B518-0B57-434E-B24C-D21AE80960FD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AFAA1818-F275-48A3-8D17-3C9457D1B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BB4B4926-16A1-4C01-91F3-82E97155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78AE4-C7CF-4E97-9727-1EC01A9BF0E4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947758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DD7C7AE3-DC83-4858-A43D-F424ED460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2E24D4-DDD1-40FA-9643-A8FCA8F478EC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8E3A2930-03EE-44C7-9C52-877669A0E8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ED9CC293-1D74-4030-B678-F7B46ECB4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BEAE4-069E-4B48-9ACC-C3FF7BF9BCF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82501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13">
            <a:extLst>
              <a:ext uri="{FF2B5EF4-FFF2-40B4-BE49-F238E27FC236}">
                <a16:creationId xmlns="" xmlns:a16="http://schemas.microsoft.com/office/drawing/2014/main" id="{8DFEA43F-5549-4977-A5DA-C2E9F5333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0964B-E7D4-4E3D-AA6D-F5ED1D3F2E86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5" name="Нижний колонтитул 2">
            <a:extLst>
              <a:ext uri="{FF2B5EF4-FFF2-40B4-BE49-F238E27FC236}">
                <a16:creationId xmlns="" xmlns:a16="http://schemas.microsoft.com/office/drawing/2014/main" id="{FBA8EDDC-AE68-4476-95C5-AF1A8D9FC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22">
            <a:extLst>
              <a:ext uri="{FF2B5EF4-FFF2-40B4-BE49-F238E27FC236}">
                <a16:creationId xmlns="" xmlns:a16="http://schemas.microsoft.com/office/drawing/2014/main" id="{A3D682EF-4281-46F6-9A1C-C66D5D12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428A18-2DC6-4BC8-822D-456D904B0B5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10168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B0DA8251-4DBC-4F00-9B41-FF02E4957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662D1-5F78-47E8-BD21-DB0188D5EF85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6CD72F40-BCC5-4F31-8E54-F6A45032F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14B970D1-0113-4543-A19E-73F088EC67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511AAF-A894-4544-A111-77A7FE90A523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666100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25">
            <a:extLst>
              <a:ext uri="{FF2B5EF4-FFF2-40B4-BE49-F238E27FC236}">
                <a16:creationId xmlns="" xmlns:a16="http://schemas.microsoft.com/office/drawing/2014/main" id="{9E559FBA-1A7C-4A3E-96CE-170449712B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03E3380-F27E-4616-9557-001E2C0141F9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8" name="Номер слайда 26">
            <a:extLst>
              <a:ext uri="{FF2B5EF4-FFF2-40B4-BE49-F238E27FC236}">
                <a16:creationId xmlns="" xmlns:a16="http://schemas.microsoft.com/office/drawing/2014/main" id="{0DEFDFF9-0933-40A4-B74B-8CDE3D18DB9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B575D5D-1051-4FB1-A77D-02D37DB40B7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  <p:sp>
        <p:nvSpPr>
          <p:cNvPr id="9" name="Нижний колонтитул 27">
            <a:extLst>
              <a:ext uri="{FF2B5EF4-FFF2-40B4-BE49-F238E27FC236}">
                <a16:creationId xmlns="" xmlns:a16="http://schemas.microsoft.com/office/drawing/2014/main" id="{E5ECEF91-58A0-406F-B5A2-00344285881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7271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BC26EC3C-4688-44B2-B735-CF77BE66F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887C05-1F99-4369-8BF5-513EEAA8C8A0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E0018FEE-2424-451D-ACCD-47798A8A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8E76A0CC-D642-4C31-954B-2103EF336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E2307FA-C38B-4308-9D94-5FE01B725BDF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566323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>
            <a:extLst>
              <a:ext uri="{FF2B5EF4-FFF2-40B4-BE49-F238E27FC236}">
                <a16:creationId xmlns="" xmlns:a16="http://schemas.microsoft.com/office/drawing/2014/main" id="{23E40B05-5443-4955-AF56-3CC6BCD80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09567-2A5E-4FD6-95B0-BE9B67C9BF0A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45D4FF44-1B2E-4547-9B99-B8F4DBD75F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22">
            <a:extLst>
              <a:ext uri="{FF2B5EF4-FFF2-40B4-BE49-F238E27FC236}">
                <a16:creationId xmlns="" xmlns:a16="http://schemas.microsoft.com/office/drawing/2014/main" id="{E691098D-5D8F-473D-95A4-E5C7EBA27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514AAD-74D7-4648-BFE7-3744FC23A25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69391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1DCE3B23-1184-4B2E-8249-C3880B8FB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7106F-ABDD-46CA-974C-EB4E49C21D5C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66EDCBCE-A2AE-41A6-B23B-A270B2B0D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71F5EA26-C405-42DC-8F1F-693D25128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5B9126-0A06-4644-BEEE-59F3CA81B44A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3418302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13">
            <a:extLst>
              <a:ext uri="{FF2B5EF4-FFF2-40B4-BE49-F238E27FC236}">
                <a16:creationId xmlns="" xmlns:a16="http://schemas.microsoft.com/office/drawing/2014/main" id="{D50BEC38-68B1-4FF8-924F-712DD1C04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CE79B-EB59-40CA-8E0B-40E80747F6AB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6" name="Нижний колонтитул 2">
            <a:extLst>
              <a:ext uri="{FF2B5EF4-FFF2-40B4-BE49-F238E27FC236}">
                <a16:creationId xmlns="" xmlns:a16="http://schemas.microsoft.com/office/drawing/2014/main" id="{CBFD3A55-F49E-4633-9182-567EC7422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22">
            <a:extLst>
              <a:ext uri="{FF2B5EF4-FFF2-40B4-BE49-F238E27FC236}">
                <a16:creationId xmlns="" xmlns:a16="http://schemas.microsoft.com/office/drawing/2014/main" id="{52ACD0C9-C7AE-4797-97E5-DE4AED9236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DB7CD-B05B-45E0-988C-1089F5802C61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="" xmlns:p14="http://schemas.microsoft.com/office/powerpoint/2010/main" val="2955732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D73FE831-1DEE-44B4-9167-63422D314E22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C18778F1-6E3D-4A37-968D-60B21FC65126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A33C074-5112-4AE5-841F-000FC962F163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8F0610AF-E938-4D74-B6AA-27F112F587D6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7254A468-83FA-479D-8E7D-2753D60808B7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3" name="Скругленный прямоугольник 32">
            <a:extLst>
              <a:ext uri="{FF2B5EF4-FFF2-40B4-BE49-F238E27FC236}">
                <a16:creationId xmlns="" xmlns:a16="http://schemas.microsoft.com/office/drawing/2014/main" id="{201ECD33-A736-4F70-9A3E-58070EFD9356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 useBgFill="1">
        <p:nvSpPr>
          <p:cNvPr id="34" name="Скругленный прямоугольник 33">
            <a:extLst>
              <a:ext uri="{FF2B5EF4-FFF2-40B4-BE49-F238E27FC236}">
                <a16:creationId xmlns="" xmlns:a16="http://schemas.microsoft.com/office/drawing/2014/main" id="{8CB8B415-7B16-44B2-B93A-E18413830CB3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="" xmlns:a16="http://schemas.microsoft.com/office/drawing/2014/main" id="{21659510-606B-4FFA-8EFE-EA62F5544A02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4129A456-3C8E-40A9-868E-D6DCAA76C73D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8D047C62-544E-47BE-A644-42E435AA12A6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3C15EB93-AF41-4F43-8FB2-0C007BB4C499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A1E08EA5-9D4D-4E9D-A877-182B0BCF8728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0" name="Прямоугольник 39">
            <a:extLst>
              <a:ext uri="{FF2B5EF4-FFF2-40B4-BE49-F238E27FC236}">
                <a16:creationId xmlns="" xmlns:a16="http://schemas.microsoft.com/office/drawing/2014/main" id="{FD332FA7-F28F-456B-A8CF-09EA18F84CE3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Заголовок 21">
            <a:extLst>
              <a:ext uri="{FF2B5EF4-FFF2-40B4-BE49-F238E27FC236}">
                <a16:creationId xmlns="" xmlns:a16="http://schemas.microsoft.com/office/drawing/2014/main" id="{A5B2021A-91E7-4822-924F-623E4A09DB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40" name="Текст 12">
            <a:extLst>
              <a:ext uri="{FF2B5EF4-FFF2-40B4-BE49-F238E27FC236}">
                <a16:creationId xmlns="" xmlns:a16="http://schemas.microsoft.com/office/drawing/2014/main" id="{31F75FE3-A7F0-43B4-A528-4B4CFFB9641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14" name="Дата 13">
            <a:extLst>
              <a:ext uri="{FF2B5EF4-FFF2-40B4-BE49-F238E27FC236}">
                <a16:creationId xmlns="" xmlns:a16="http://schemas.microsoft.com/office/drawing/2014/main" id="{DD67C829-45F5-4029-BB63-EA1E806631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24F8A56-6D35-494B-ACAE-EF69EBF60BE7}" type="datetimeFigureOut">
              <a:rPr lang="ru-RU"/>
              <a:pPr>
                <a:defRPr/>
              </a:pPr>
              <a:t>23.11.2021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2D7B4DCF-46AF-4BBB-BF29-41EC3BD01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23" name="Номер слайда 22">
            <a:extLst>
              <a:ext uri="{FF2B5EF4-FFF2-40B4-BE49-F238E27FC236}">
                <a16:creationId xmlns="" xmlns:a16="http://schemas.microsoft.com/office/drawing/2014/main" id="{8C753018-15C9-4D21-AB75-081BAAF3EA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mtClean="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8A0192-7C89-4C84-9AD2-433A8A9A4E1B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11" r:id="rId2"/>
    <p:sldLayoutId id="2147483812" r:id="rId3"/>
    <p:sldLayoutId id="2147483813" r:id="rId4"/>
    <p:sldLayoutId id="2147483821" r:id="rId5"/>
    <p:sldLayoutId id="2147483822" r:id="rId6"/>
    <p:sldLayoutId id="2147483814" r:id="rId7"/>
    <p:sldLayoutId id="2147483815" r:id="rId8"/>
    <p:sldLayoutId id="2147483816" r:id="rId9"/>
    <p:sldLayoutId id="2147483817" r:id="rId10"/>
    <p:sldLayoutId id="2147483818" r:id="rId11"/>
    <p:sldLayoutId id="214748381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FEB80A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FEB80A"/>
        </a:buClr>
        <a:buFont typeface="Georgia" panose="02040502050405020303" pitchFamily="18" charset="0"/>
        <a:buChar char="▫"/>
        <a:defRPr sz="2000" kern="1200">
          <a:solidFill>
            <a:srgbClr val="FEB80A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3DABE2D-E17F-4A27-B5AA-B509FBC9DA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58200" cy="3096344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FF00"/>
                </a:solidFill>
              </a:rPr>
              <a:t>Международный симпозиум </a:t>
            </a:r>
            <a:br>
              <a:rPr lang="ru-RU" sz="3600" dirty="0" smtClean="0">
                <a:solidFill>
                  <a:srgbClr val="FFFF00"/>
                </a:solidFill>
              </a:rPr>
            </a:br>
            <a:r>
              <a:rPr lang="ru-RU" sz="3600" dirty="0" smtClean="0">
                <a:solidFill>
                  <a:srgbClr val="FFFF00"/>
                </a:solidFill>
              </a:rPr>
              <a:t>по устойчивому региональному и городскому управлению, 23-24.11.2021</a:t>
            </a:r>
            <a:r>
              <a:rPr lang="ru-RU" sz="4000" dirty="0" smtClean="0">
                <a:solidFill>
                  <a:srgbClr val="FFFF00"/>
                </a:solidFill>
              </a:rPr>
              <a:t/>
            </a:r>
            <a:br>
              <a:rPr lang="ru-RU" sz="4000" dirty="0" smtClean="0">
                <a:solidFill>
                  <a:srgbClr val="FFFF00"/>
                </a:solidFill>
              </a:rPr>
            </a:br>
            <a:r>
              <a:rPr lang="ru-RU" sz="4000" dirty="0" smtClean="0"/>
              <a:t>Развитие </a:t>
            </a:r>
            <a:r>
              <a:rPr lang="ru-RU" sz="4000" dirty="0" smtClean="0"/>
              <a:t>цифровой экономики: мировые и российские тренды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Подзаголовок 2">
            <a:extLst>
              <a:ext uri="{FF2B5EF4-FFF2-40B4-BE49-F238E27FC236}">
                <a16:creationId xmlns="" xmlns:a16="http://schemas.microsoft.com/office/drawing/2014/main" id="{4C26DF0F-55C9-4DF2-9D7D-02CD45083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149080"/>
            <a:ext cx="5112568" cy="1464320"/>
          </a:xfrm>
        </p:spPr>
        <p:txBody>
          <a:bodyPr/>
          <a:lstStyle/>
          <a:p>
            <a:pPr marL="63500"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Капустина Л.М., </a:t>
            </a:r>
            <a:r>
              <a:rPr lang="ru-RU" altLang="ru-RU" b="1" i="1" dirty="0" err="1" smtClean="0">
                <a:solidFill>
                  <a:schemeClr val="tx1"/>
                </a:solidFill>
              </a:rPr>
              <a:t>д.э.н</a:t>
            </a:r>
            <a:r>
              <a:rPr lang="ru-RU" altLang="ru-RU" b="1" i="1" dirty="0" smtClean="0">
                <a:solidFill>
                  <a:schemeClr val="tx1"/>
                </a:solidFill>
              </a:rPr>
              <a:t>., проф.,</a:t>
            </a:r>
          </a:p>
          <a:p>
            <a:pPr marL="63500" eaLnBrk="1" hangingPunct="1"/>
            <a:r>
              <a:rPr lang="ru-RU" altLang="ru-RU" b="1" i="1" dirty="0" smtClean="0">
                <a:solidFill>
                  <a:schemeClr val="tx1"/>
                </a:solidFill>
              </a:rPr>
              <a:t>зав. кафедрой маркетинга и международного менеджмента</a:t>
            </a:r>
            <a:endParaRPr lang="nn-NO" altLang="ru-RU" b="1" i="1" dirty="0">
              <a:solidFill>
                <a:schemeClr val="tx1"/>
              </a:solidFill>
            </a:endParaRPr>
          </a:p>
        </p:txBody>
      </p:sp>
      <p:sp>
        <p:nvSpPr>
          <p:cNvPr id="7173" name="Rectangle 5">
            <a:extLst>
              <a:ext uri="{FF2B5EF4-FFF2-40B4-BE49-F238E27FC236}">
                <a16:creationId xmlns="" xmlns:a16="http://schemas.microsoft.com/office/drawing/2014/main" id="{960F1D81-442A-4C39-B9EA-4C14C75E3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6621" y="5946745"/>
            <a:ext cx="623209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ru-RU" sz="2000" b="1" dirty="0" smtClean="0">
                <a:latin typeface="+mn-lt"/>
                <a:cs typeface="Times New Roman" panose="02020603050405020304" pitchFamily="18" charset="0"/>
              </a:rPr>
              <a:t>Ural </a:t>
            </a:r>
            <a:r>
              <a:rPr lang="en-US" altLang="ru-RU" sz="2000" b="1" dirty="0">
                <a:latin typeface="+mn-lt"/>
                <a:cs typeface="Times New Roman" panose="02020603050405020304" pitchFamily="18" charset="0"/>
              </a:rPr>
              <a:t>State University of Economics, Yekaterinburg, Russia</a:t>
            </a:r>
            <a:endParaRPr lang="ru-RU" altLang="ru-RU" sz="2000" b="1" dirty="0"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ED4EA280-4EF4-4D96-92FC-BBDA9C52048B}"/>
              </a:ext>
            </a:extLst>
          </p:cNvPr>
          <p:cNvGrpSpPr/>
          <p:nvPr/>
        </p:nvGrpSpPr>
        <p:grpSpPr>
          <a:xfrm>
            <a:off x="7456832" y="4705887"/>
            <a:ext cx="1295400" cy="772886"/>
            <a:chOff x="9525000" y="0"/>
            <a:chExt cx="2667000" cy="1647825"/>
          </a:xfrm>
        </p:grpSpPr>
        <p:sp>
          <p:nvSpPr>
            <p:cNvPr id="12" name="Овал 11">
              <a:extLst>
                <a:ext uri="{FF2B5EF4-FFF2-40B4-BE49-F238E27FC236}">
                  <a16:creationId xmlns="" xmlns:a16="http://schemas.microsoft.com/office/drawing/2014/main" id="{346FC073-4C9D-413C-A5A5-202C8A58007B}"/>
                </a:ext>
              </a:extLst>
            </p:cNvPr>
            <p:cNvSpPr/>
            <p:nvPr/>
          </p:nvSpPr>
          <p:spPr>
            <a:xfrm>
              <a:off x="9525000" y="0"/>
              <a:ext cx="2667000" cy="1524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pic>
          <p:nvPicPr>
            <p:cNvPr id="13" name="Рисунок 12">
              <a:extLst>
                <a:ext uri="{FF2B5EF4-FFF2-40B4-BE49-F238E27FC236}">
                  <a16:creationId xmlns="" xmlns:a16="http://schemas.microsoft.com/office/drawing/2014/main" id="{2E8BC703-5239-4FD5-8591-83AD77B7D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2667000" cy="1647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Угроза роста безработицы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Согласно прогнозу </a:t>
            </a:r>
            <a:r>
              <a:rPr lang="ru-RU" dirty="0" err="1" smtClean="0"/>
              <a:t>McKinsey</a:t>
            </a:r>
            <a:r>
              <a:rPr lang="ru-RU" dirty="0" smtClean="0"/>
              <a:t>, к 2030 году около </a:t>
            </a:r>
            <a:r>
              <a:rPr lang="ru-RU" dirty="0" smtClean="0">
                <a:solidFill>
                  <a:srgbClr val="FF0000"/>
                </a:solidFill>
              </a:rPr>
              <a:t>400 миллионов человек на планете, или 14% рабочей силы</a:t>
            </a:r>
            <a:r>
              <a:rPr lang="ru-RU" dirty="0" smtClean="0"/>
              <a:t>, потеряют работу из-за того, что их функции станут выполнять программы и роботы. </a:t>
            </a:r>
          </a:p>
          <a:p>
            <a:r>
              <a:rPr lang="ru-RU" dirty="0" smtClean="0"/>
              <a:t>В Китае тайваньская компания </a:t>
            </a:r>
            <a:r>
              <a:rPr lang="ru-RU" dirty="0" err="1" smtClean="0"/>
              <a:t>Foxconn</a:t>
            </a:r>
            <a:r>
              <a:rPr lang="ru-RU" dirty="0" smtClean="0"/>
              <a:t> (производитель электроники и деталей для компьютеров) за два года заменила роботами </a:t>
            </a:r>
            <a:r>
              <a:rPr lang="ru-RU" dirty="0" smtClean="0">
                <a:solidFill>
                  <a:srgbClr val="FF0000"/>
                </a:solidFill>
              </a:rPr>
              <a:t>60 тыс. человек.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80728"/>
            <a:ext cx="7941568" cy="1066800"/>
          </a:xfrm>
        </p:spPr>
        <p:txBody>
          <a:bodyPr/>
          <a:lstStyle/>
          <a:p>
            <a:r>
              <a:rPr lang="ru-RU" sz="2400" dirty="0" smtClean="0"/>
              <a:t>Международный R&amp;D проект Института инновационной экономики «</a:t>
            </a:r>
            <a:r>
              <a:rPr lang="ru-RU" sz="2400" dirty="0" err="1" smtClean="0"/>
              <a:t>Креономика</a:t>
            </a:r>
            <a:r>
              <a:rPr lang="ru-RU" sz="2400" dirty="0" smtClean="0"/>
              <a:t>» по созданию безлюдных автосборочных производств Индустрии 4.0</a:t>
            </a:r>
            <a:endParaRPr lang="ru-RU" sz="2400" dirty="0"/>
          </a:p>
        </p:txBody>
      </p:sp>
      <p:pic>
        <p:nvPicPr>
          <p:cNvPr id="4" name="Содержимое 3" descr="thumbnail_.-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1449" y="2249488"/>
            <a:ext cx="7541101" cy="432435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идеи К.Шваба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Признавая, что  искусственный интеллект окажет на общество, планету и экономику огромное преобразующее влияние, лидеры в этой области, включая </a:t>
            </a:r>
            <a:r>
              <a:rPr lang="ru-RU" dirty="0" err="1" smtClean="0"/>
              <a:t>Microsoft</a:t>
            </a:r>
            <a:r>
              <a:rPr lang="ru-RU" dirty="0" smtClean="0"/>
              <a:t>, </a:t>
            </a:r>
            <a:r>
              <a:rPr lang="ru-RU" dirty="0" err="1" smtClean="0"/>
              <a:t>Amazon</a:t>
            </a:r>
            <a:r>
              <a:rPr lang="ru-RU" dirty="0" smtClean="0"/>
              <a:t>, </a:t>
            </a:r>
            <a:r>
              <a:rPr lang="ru-RU" dirty="0" err="1" smtClean="0"/>
              <a:t>Facebook</a:t>
            </a:r>
            <a:r>
              <a:rPr lang="ru-RU" dirty="0" smtClean="0"/>
              <a:t>, IBM, </a:t>
            </a:r>
            <a:r>
              <a:rPr lang="ru-RU" dirty="0" err="1" smtClean="0"/>
              <a:t>Google</a:t>
            </a:r>
            <a:r>
              <a:rPr lang="ru-RU" dirty="0" smtClean="0"/>
              <a:t> и </a:t>
            </a:r>
            <a:r>
              <a:rPr lang="ru-RU" dirty="0" err="1" smtClean="0"/>
              <a:t>DeepMind</a:t>
            </a:r>
            <a:r>
              <a:rPr lang="ru-RU" dirty="0" smtClean="0"/>
              <a:t>, </a:t>
            </a:r>
            <a:r>
              <a:rPr lang="ru-RU" dirty="0" smtClean="0">
                <a:solidFill>
                  <a:srgbClr val="FF0000"/>
                </a:solidFill>
              </a:rPr>
              <a:t>создали «партнерство по искусственному интеллекту во благо людей и общества».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Беспилотная доставка еды</a:t>
            </a:r>
            <a:endParaRPr lang="ru-RU" dirty="0"/>
          </a:p>
        </p:txBody>
      </p:sp>
      <p:pic>
        <p:nvPicPr>
          <p:cNvPr id="4" name="Содержимое 3" descr="беспилотник Яндекса фот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28133" y="2249488"/>
            <a:ext cx="7687733" cy="4324350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5G — это новый уровень пользовательского опыта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Более дешевая стоимость передачи одного мегабайта в сетях </a:t>
            </a:r>
          </a:p>
          <a:p>
            <a:r>
              <a:rPr lang="ru-RU" dirty="0" smtClean="0"/>
              <a:t>Чтобы запустить связь пятого поколения в России мобильным операторам нужны частоты в диапазоне 3,4—3,8 ГГц.</a:t>
            </a:r>
          </a:p>
          <a:p>
            <a:r>
              <a:rPr lang="ru-RU" dirty="0" smtClean="0"/>
              <a:t>Данная полоса радиочастот наиболее широко распространена в мире с развитой экосистемой оборудования.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Преимущества и применение 5</a:t>
            </a:r>
            <a:r>
              <a:rPr lang="en-US" b="1" dirty="0" smtClean="0"/>
              <a:t>G</a:t>
            </a:r>
            <a:endParaRPr lang="ru-RU" b="1" dirty="0"/>
          </a:p>
        </p:txBody>
      </p:sp>
      <p:pic>
        <p:nvPicPr>
          <p:cNvPr id="4" name="Содержимое 3" descr="Преимущества 5g_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54563" y="2249488"/>
            <a:ext cx="7834874" cy="43243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Производителей 5</a:t>
            </a:r>
            <a:r>
              <a:rPr lang="en-US" dirty="0" smtClean="0">
                <a:solidFill>
                  <a:srgbClr val="FF0000"/>
                </a:solidFill>
              </a:rPr>
              <a:t>G </a:t>
            </a:r>
            <a:r>
              <a:rPr lang="ru-RU" dirty="0" smtClean="0">
                <a:solidFill>
                  <a:srgbClr val="FF0000"/>
                </a:solidFill>
              </a:rPr>
              <a:t>оборудования в России нет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Задача поставлена перед «</a:t>
            </a:r>
            <a:r>
              <a:rPr lang="ru-RU" dirty="0" err="1" smtClean="0"/>
              <a:t>Ростех</a:t>
            </a:r>
            <a:r>
              <a:rPr lang="ru-RU" dirty="0" smtClean="0"/>
              <a:t>». </a:t>
            </a:r>
          </a:p>
          <a:p>
            <a:pPr>
              <a:buNone/>
            </a:pPr>
            <a:r>
              <a:rPr lang="ru-RU" dirty="0" err="1" smtClean="0"/>
              <a:t>Импортозамещению</a:t>
            </a:r>
            <a:r>
              <a:rPr lang="ru-RU" dirty="0" smtClean="0"/>
              <a:t> </a:t>
            </a:r>
            <a:r>
              <a:rPr lang="ru-RU" dirty="0" smtClean="0"/>
              <a:t>подлежат:</a:t>
            </a:r>
          </a:p>
          <a:p>
            <a:pPr>
              <a:buNone/>
            </a:pPr>
            <a:r>
              <a:rPr lang="ru-RU" dirty="0" smtClean="0"/>
              <a:t>-пользовательские устройства, </a:t>
            </a:r>
          </a:p>
          <a:p>
            <a:pPr>
              <a:buNone/>
            </a:pPr>
            <a:r>
              <a:rPr lang="ru-RU" dirty="0" smtClean="0"/>
              <a:t>- сервисные платформы, </a:t>
            </a:r>
          </a:p>
          <a:p>
            <a:pPr>
              <a:buNone/>
            </a:pPr>
            <a:r>
              <a:rPr lang="ru-RU" dirty="0" smtClean="0"/>
              <a:t>- информационная безопасность, </a:t>
            </a:r>
          </a:p>
          <a:p>
            <a:pPr>
              <a:buNone/>
            </a:pPr>
            <a:r>
              <a:rPr lang="ru-RU" dirty="0" smtClean="0"/>
              <a:t>- вспомогательные сети.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</a:t>
            </a:r>
            <a:r>
              <a:rPr lang="ru-RU" dirty="0" err="1" smtClean="0"/>
              <a:t>МегаФон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4350"/>
          </a:xfrm>
        </p:spPr>
        <p:txBody>
          <a:bodyPr/>
          <a:lstStyle/>
          <a:p>
            <a:r>
              <a:rPr lang="ru-RU" dirty="0" smtClean="0"/>
              <a:t>Создал 5G-лабораторию на базе Санкт-Петербургского государственного университета, набор в которую доступен для всех студентов и выпускников вуза. </a:t>
            </a:r>
          </a:p>
          <a:p>
            <a:r>
              <a:rPr lang="ru-RU" dirty="0" smtClean="0"/>
              <a:t>Разработчики и менеджеры начали работать с полноценным оборудованием 5G.</a:t>
            </a:r>
          </a:p>
          <a:p>
            <a:r>
              <a:rPr lang="ru-RU" dirty="0" smtClean="0"/>
              <a:t>Анонсировал проект «Цифровой двойник» для Кронштадта и др.</a:t>
            </a:r>
          </a:p>
          <a:p>
            <a:r>
              <a:rPr lang="ru-RU" b="1" dirty="0" smtClean="0">
                <a:solidFill>
                  <a:srgbClr val="FF0000"/>
                </a:solidFill>
              </a:rPr>
              <a:t>Экономика России без 5G обречена на глубокое отставание.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7560840" cy="4824536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маз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064896" cy="5040560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="" xmlns:a16="http://schemas.microsoft.com/office/drawing/2014/main" id="{4E3E6E14-E351-49C3-BA01-32CEED57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1196752"/>
            <a:ext cx="8229600" cy="648171"/>
          </a:xfrm>
        </p:spPr>
        <p:txBody>
          <a:bodyPr/>
          <a:lstStyle/>
          <a:p>
            <a:pPr eaLnBrk="1" hangingPunct="1"/>
            <a:r>
              <a:rPr lang="ru-RU" altLang="ru-RU" sz="4400" b="1" dirty="0" smtClean="0">
                <a:solidFill>
                  <a:srgbClr val="FF0000"/>
                </a:solidFill>
                <a:latin typeface="Arial" panose="020B0604020202020204" pitchFamily="34" charset="0"/>
              </a:rPr>
              <a:t>Цель исследования</a:t>
            </a:r>
            <a:endParaRPr lang="ru-RU" altLang="ru-RU" sz="4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9219" name="Rectangle 3">
            <a:extLst>
              <a:ext uri="{FF2B5EF4-FFF2-40B4-BE49-F238E27FC236}">
                <a16:creationId xmlns="" xmlns:a16="http://schemas.microsoft.com/office/drawing/2014/main" id="{73D73E71-6504-483B-8EE3-BDBB049CE2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60848"/>
            <a:ext cx="8435280" cy="4512991"/>
          </a:xfrm>
        </p:spPr>
        <p:txBody>
          <a:bodyPr/>
          <a:lstStyle/>
          <a:p>
            <a:pPr eaLnBrk="1" hangingPunct="1">
              <a:spcBef>
                <a:spcPts val="1800"/>
              </a:spcBef>
              <a:buClr>
                <a:srgbClr val="00B050"/>
              </a:buClr>
            </a:pPr>
            <a:r>
              <a:rPr lang="ru-RU" altLang="ru-RU" b="1" dirty="0" smtClean="0"/>
              <a:t>Определить мировые тренды и конкурентные позиции России в использовании </a:t>
            </a:r>
            <a:r>
              <a:rPr lang="ru-RU" altLang="ru-RU" b="1" dirty="0" smtClean="0"/>
              <a:t>технологий цифровой экономики</a:t>
            </a:r>
            <a:endParaRPr lang="ru-RU" altLang="ru-RU" b="1" dirty="0" smtClean="0"/>
          </a:p>
          <a:p>
            <a:pPr eaLnBrk="1" hangingPunct="1">
              <a:spcBef>
                <a:spcPts val="1800"/>
              </a:spcBef>
              <a:buClr>
                <a:srgbClr val="00B050"/>
              </a:buClr>
            </a:pPr>
            <a:r>
              <a:rPr lang="ru-RU" altLang="ru-RU" b="1" dirty="0" smtClean="0"/>
              <a:t>Информационная база</a:t>
            </a:r>
            <a:r>
              <a:rPr lang="ru-RU" altLang="ru-RU" dirty="0" smtClean="0"/>
              <a:t>: Индикаторы цифровой экономики </a:t>
            </a:r>
            <a:r>
              <a:rPr lang="ru-RU" altLang="ru-RU" dirty="0" smtClean="0"/>
              <a:t>2020, Цифровая трансформация отраслей: стартовые условия и приоритеты 2021 (ВШЭ</a:t>
            </a:r>
            <a:r>
              <a:rPr lang="ru-RU" altLang="ru-RU" dirty="0" smtClean="0"/>
              <a:t>), Всемирный рейтинг цифровой конкурентоспособности Швейцарского института </a:t>
            </a:r>
            <a:r>
              <a:rPr lang="ru-RU" altLang="ru-RU" dirty="0" smtClean="0"/>
              <a:t>менеджмента 2021.</a:t>
            </a:r>
            <a:endParaRPr lang="en-US" altLang="ru-RU" dirty="0"/>
          </a:p>
        </p:txBody>
      </p:sp>
      <p:grpSp>
        <p:nvGrpSpPr>
          <p:cNvPr id="4" name="Группа 3">
            <a:extLst>
              <a:ext uri="{FF2B5EF4-FFF2-40B4-BE49-F238E27FC236}">
                <a16:creationId xmlns="" xmlns:a16="http://schemas.microsoft.com/office/drawing/2014/main" id="{C4195A00-FFD3-4AC2-9CEC-E47A0C7BC511}"/>
              </a:ext>
            </a:extLst>
          </p:cNvPr>
          <p:cNvGrpSpPr/>
          <p:nvPr/>
        </p:nvGrpSpPr>
        <p:grpSpPr>
          <a:xfrm>
            <a:off x="7524328" y="63727"/>
            <a:ext cx="1295400" cy="772886"/>
            <a:chOff x="9525000" y="0"/>
            <a:chExt cx="2667000" cy="1647825"/>
          </a:xfrm>
        </p:grpSpPr>
        <p:sp>
          <p:nvSpPr>
            <p:cNvPr id="5" name="Овал 4">
              <a:extLst>
                <a:ext uri="{FF2B5EF4-FFF2-40B4-BE49-F238E27FC236}">
                  <a16:creationId xmlns="" xmlns:a16="http://schemas.microsoft.com/office/drawing/2014/main" id="{B3E22B0E-EB72-49A7-9925-627800A14F89}"/>
                </a:ext>
              </a:extLst>
            </p:cNvPr>
            <p:cNvSpPr/>
            <p:nvPr/>
          </p:nvSpPr>
          <p:spPr>
            <a:xfrm>
              <a:off x="9525000" y="0"/>
              <a:ext cx="2667000" cy="1524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="" xmlns:a16="http://schemas.microsoft.com/office/drawing/2014/main" id="{E1E2AF1E-20E0-444D-BA1D-42DC6A083AA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2667000" cy="164782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яндекс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1196752"/>
            <a:ext cx="7776864" cy="5181823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бербанк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136904" cy="5406231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2. Конкурентные позиции России на рынке цифровых </a:t>
            </a:r>
            <a:r>
              <a:rPr lang="ru-RU" dirty="0" smtClean="0"/>
              <a:t>технологий, 2020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1152128"/>
                <a:gridCol w="1080120"/>
                <a:gridCol w="1522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Показатель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Место РФ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Число стран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Лидеры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Индекс развития ИКТ 2020 Международного Союза Электросвязи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45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176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Исландия</a:t>
                      </a:r>
                    </a:p>
                    <a:p>
                      <a:r>
                        <a:rPr lang="ru-RU" sz="2200" dirty="0" smtClean="0">
                          <a:latin typeface="+mj-lt"/>
                        </a:rPr>
                        <a:t>Р. Корея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Глобальный индекс конкурентоспособности ВЭФ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43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141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Сингапур,</a:t>
                      </a:r>
                      <a:r>
                        <a:rPr lang="ru-RU" sz="2200" baseline="0" dirty="0" smtClean="0">
                          <a:latin typeface="+mj-lt"/>
                        </a:rPr>
                        <a:t> США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Всемирный рейтинг конкурентоспособности 2020 </a:t>
                      </a:r>
                      <a:r>
                        <a:rPr lang="en-US" sz="2200" dirty="0" smtClean="0">
                          <a:latin typeface="+mj-lt"/>
                        </a:rPr>
                        <a:t>IMD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43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63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США</a:t>
                      </a:r>
                    </a:p>
                    <a:p>
                      <a:r>
                        <a:rPr lang="ru-RU" sz="2200" dirty="0" smtClean="0">
                          <a:latin typeface="+mj-lt"/>
                        </a:rPr>
                        <a:t>Сингапур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Глобальный индекс </a:t>
                      </a:r>
                      <a:r>
                        <a:rPr lang="ru-RU" sz="2200" dirty="0" err="1" smtClean="0">
                          <a:latin typeface="+mj-lt"/>
                        </a:rPr>
                        <a:t>кибербезопасности</a:t>
                      </a:r>
                      <a:r>
                        <a:rPr lang="ru-RU" sz="2200" dirty="0" smtClean="0">
                          <a:latin typeface="+mj-lt"/>
                        </a:rPr>
                        <a:t> Международного Союза </a:t>
                      </a:r>
                      <a:r>
                        <a:rPr lang="ru-RU" sz="2200" dirty="0" err="1" smtClean="0">
                          <a:latin typeface="+mj-lt"/>
                        </a:rPr>
                        <a:t>телекомм</a:t>
                      </a:r>
                      <a:r>
                        <a:rPr lang="ru-RU" sz="2200" dirty="0" smtClean="0">
                          <a:latin typeface="+mj-lt"/>
                        </a:rPr>
                        <a:t>.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25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175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Великобритания, США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395536" y="2204864"/>
          <a:ext cx="8229600" cy="441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4840"/>
                <a:gridCol w="1152128"/>
                <a:gridCol w="1080120"/>
                <a:gridCol w="152251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Показатель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Место РФ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Число стран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+mj-lt"/>
                        </a:rPr>
                        <a:t>Лидеры</a:t>
                      </a:r>
                      <a:endParaRPr lang="ru-RU" sz="20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Индекс развития ИКТ 2020 Международного Союза Электросвязи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45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176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Исландия</a:t>
                      </a:r>
                    </a:p>
                    <a:p>
                      <a:r>
                        <a:rPr lang="ru-RU" sz="2200" dirty="0" smtClean="0">
                          <a:latin typeface="+mj-lt"/>
                        </a:rPr>
                        <a:t>Р. Корея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Глобальный индекс конкурентоспособности ВЭФ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43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141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Сингапур,</a:t>
                      </a:r>
                      <a:r>
                        <a:rPr lang="ru-RU" sz="2200" baseline="0" dirty="0" smtClean="0">
                          <a:latin typeface="+mj-lt"/>
                        </a:rPr>
                        <a:t> США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Всемирный рейтинг конкурентоспособности 2020 </a:t>
                      </a:r>
                      <a:r>
                        <a:rPr lang="en-US" sz="2200" dirty="0" smtClean="0">
                          <a:latin typeface="+mj-lt"/>
                        </a:rPr>
                        <a:t>IMD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43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64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США</a:t>
                      </a:r>
                    </a:p>
                    <a:p>
                      <a:r>
                        <a:rPr lang="ru-RU" sz="2200" dirty="0" smtClean="0">
                          <a:latin typeface="+mj-lt"/>
                        </a:rPr>
                        <a:t>Сингапур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Глобальный индекс </a:t>
                      </a:r>
                      <a:r>
                        <a:rPr lang="ru-RU" sz="2200" dirty="0" err="1" smtClean="0">
                          <a:latin typeface="+mj-lt"/>
                        </a:rPr>
                        <a:t>кибербезопасности</a:t>
                      </a:r>
                      <a:r>
                        <a:rPr lang="ru-RU" sz="2200" dirty="0" smtClean="0">
                          <a:latin typeface="+mj-lt"/>
                        </a:rPr>
                        <a:t> Международного Союза </a:t>
                      </a:r>
                      <a:r>
                        <a:rPr lang="ru-RU" sz="2200" dirty="0" err="1" smtClean="0">
                          <a:latin typeface="+mj-lt"/>
                        </a:rPr>
                        <a:t>телекомм</a:t>
                      </a:r>
                      <a:r>
                        <a:rPr lang="ru-RU" sz="2200" dirty="0" smtClean="0">
                          <a:latin typeface="+mj-lt"/>
                        </a:rPr>
                        <a:t>.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b="1" dirty="0" smtClean="0">
                          <a:solidFill>
                            <a:srgbClr val="FF0000"/>
                          </a:solidFill>
                          <a:latin typeface="+mj-lt"/>
                        </a:rPr>
                        <a:t>25</a:t>
                      </a:r>
                      <a:endParaRPr lang="ru-RU" sz="2200" b="1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>
                          <a:latin typeface="+mj-lt"/>
                        </a:rPr>
                        <a:t>175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dirty="0" smtClean="0">
                          <a:latin typeface="+mj-lt"/>
                        </a:rPr>
                        <a:t>Великобритания, США</a:t>
                      </a:r>
                      <a:endParaRPr lang="ru-RU" sz="2200" dirty="0">
                        <a:latin typeface="+mj-lt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Место </a:t>
            </a:r>
            <a:r>
              <a:rPr lang="ru-RU" b="1" dirty="0" smtClean="0"/>
              <a:t>России: </a:t>
            </a:r>
            <a:r>
              <a:rPr lang="en-US" b="1" dirty="0" smtClean="0"/>
              <a:t>IMD World Digital Competitiveness 2020, </a:t>
            </a:r>
            <a:r>
              <a:rPr lang="ru-RU" b="1" dirty="0" smtClean="0"/>
              <a:t>из 64 стран</a:t>
            </a:r>
            <a:endParaRPr lang="ru-RU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066800"/>
          </a:xfrm>
        </p:spPr>
        <p:txBody>
          <a:bodyPr/>
          <a:lstStyle/>
          <a:p>
            <a:r>
              <a:rPr lang="ru-RU" dirty="0" smtClean="0"/>
              <a:t>Цифровая конкурентоспособность стран </a:t>
            </a:r>
            <a:r>
              <a:rPr lang="en-US" dirty="0" smtClean="0"/>
              <a:t>IMD</a:t>
            </a:r>
            <a:r>
              <a:rPr lang="ru-RU" dirty="0" smtClean="0"/>
              <a:t>, 2021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39552" y="1988840"/>
          <a:ext cx="7571184" cy="435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8456"/>
                <a:gridCol w="3849048"/>
                <a:gridCol w="270368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Ранг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Страна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2020 год, ранг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США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Гон </a:t>
                      </a:r>
                      <a:r>
                        <a:rPr lang="ru-RU" sz="2000" b="1" dirty="0" err="1" smtClean="0"/>
                        <a:t>Конг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Швеция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Дания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dirty="0" smtClean="0"/>
                        <a:t>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Сингапур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Швейцария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6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Нидерланды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7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Тайвань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11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/>
                        <a:t>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Норвегия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9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Россия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Слабости России по внедрению технологий индустрии 4,0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На одном уровне </a:t>
            </a:r>
            <a:r>
              <a:rPr lang="ru-RU" dirty="0" err="1" smtClean="0"/>
              <a:t>цифровизации</a:t>
            </a:r>
            <a:r>
              <a:rPr lang="ru-RU" dirty="0" smtClean="0"/>
              <a:t> со странами:</a:t>
            </a:r>
          </a:p>
          <a:p>
            <a:pPr>
              <a:buNone/>
            </a:pPr>
            <a:r>
              <a:rPr lang="ru-RU" dirty="0" smtClean="0"/>
              <a:t>Греция, Кипр, </a:t>
            </a:r>
            <a:r>
              <a:rPr lang="ru-RU" dirty="0" err="1" smtClean="0"/>
              <a:t>Польша,Чили</a:t>
            </a:r>
            <a:r>
              <a:rPr lang="ru-RU" dirty="0" smtClean="0"/>
              <a:t>.</a:t>
            </a:r>
          </a:p>
          <a:p>
            <a:r>
              <a:rPr lang="ru-RU" dirty="0" smtClean="0"/>
              <a:t>2. Наибольшее отставание по показателю: ИКТ и создание </a:t>
            </a:r>
            <a:r>
              <a:rPr lang="ru-RU" dirty="0" err="1" smtClean="0"/>
              <a:t>бизнес-моделей</a:t>
            </a:r>
            <a:r>
              <a:rPr lang="ru-RU" dirty="0" smtClean="0"/>
              <a:t> – 94 место в </a:t>
            </a:r>
            <a:r>
              <a:rPr lang="ru-RU" dirty="0" smtClean="0"/>
              <a:t>рейтинге</a:t>
            </a:r>
            <a:endParaRPr lang="ru-RU" dirty="0" smtClean="0"/>
          </a:p>
          <a:p>
            <a:r>
              <a:rPr lang="ru-RU" dirty="0" smtClean="0"/>
              <a:t>3. Число абонентов мобильного широкополосного доступа к интернету на 100 человек</a:t>
            </a:r>
          </a:p>
          <a:p>
            <a:r>
              <a:rPr lang="ru-RU" dirty="0" smtClean="0"/>
              <a:t>4. Экспорт услуг ИКТ – 72 место.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/>
              <a:t>Использование технологий в обрабатывающей промышленности РФ</a:t>
            </a:r>
            <a:endParaRPr lang="ru-RU" sz="3600" b="1" dirty="0"/>
          </a:p>
        </p:txBody>
      </p:sp>
      <p:graphicFrame>
        <p:nvGraphicFramePr>
          <p:cNvPr id="4" name="Содержимое 3"/>
          <p:cNvGraphicFramePr>
            <a:graphicFrameLocks noChangeAspect="1"/>
          </p:cNvGraphicFramePr>
          <p:nvPr>
            <p:ph idx="1"/>
          </p:nvPr>
        </p:nvGraphicFramePr>
        <p:xfrm>
          <a:off x="1115616" y="2348880"/>
          <a:ext cx="6984776" cy="4320480"/>
        </p:xfrm>
        <a:graphic>
          <a:graphicData uri="http://schemas.openxmlformats.org/presentationml/2006/ole">
            <p:oleObj spid="_x0000_s2050" name="Диаграмма" r:id="rId3" imgW="6096116" imgH="4067188" progId="MSGraph.Chart.8">
              <p:embed followColorScheme="full"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Цифровые технологии спрос в РФ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980728"/>
            <a:ext cx="5726087" cy="5665118"/>
          </a:xfr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</a:t>
            </a:r>
            <a:r>
              <a:rPr lang="ru-RU" dirty="0" smtClean="0"/>
              <a:t>. </a:t>
            </a:r>
            <a:r>
              <a:rPr lang="ru-RU" dirty="0" smtClean="0"/>
              <a:t>Тренды в мировой экономике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Информационно-коммуникационные компании разных стран мира объединяются в стратегические альянсы для разработки новых сервисов и внедрения новейших цифровых технологий</a:t>
            </a:r>
            <a:r>
              <a:rPr lang="ru-RU" dirty="0" smtClean="0"/>
              <a:t>.</a:t>
            </a:r>
            <a:endParaRPr lang="ru-RU" dirty="0" smtClean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Кооперация с иностранными компаниями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Билайн</a:t>
            </a:r>
            <a:r>
              <a:rPr lang="ru-RU" dirty="0" smtClean="0"/>
              <a:t> с </a:t>
            </a:r>
            <a:r>
              <a:rPr lang="en-US" dirty="0" err="1" smtClean="0"/>
              <a:t>Huawei</a:t>
            </a:r>
            <a:endParaRPr lang="ru-RU" dirty="0" smtClean="0"/>
          </a:p>
          <a:p>
            <a:r>
              <a:rPr lang="ru-RU" dirty="0" smtClean="0"/>
              <a:t>МТС</a:t>
            </a:r>
            <a:r>
              <a:rPr lang="en-US" dirty="0" smtClean="0"/>
              <a:t> c </a:t>
            </a:r>
            <a:r>
              <a:rPr lang="en-US" dirty="0" err="1" smtClean="0"/>
              <a:t>Huawei</a:t>
            </a:r>
            <a:endParaRPr lang="ru-RU" dirty="0" smtClean="0"/>
          </a:p>
          <a:p>
            <a:r>
              <a:rPr lang="ru-RU" dirty="0" smtClean="0"/>
              <a:t>Мегафон</a:t>
            </a:r>
            <a:r>
              <a:rPr lang="en-US" dirty="0" smtClean="0"/>
              <a:t> </a:t>
            </a:r>
            <a:r>
              <a:rPr lang="ru-RU" dirty="0" smtClean="0"/>
              <a:t>с </a:t>
            </a:r>
            <a:r>
              <a:rPr lang="en-US" dirty="0" smtClean="0"/>
              <a:t>Nokia</a:t>
            </a:r>
            <a:endParaRPr lang="ru-RU" dirty="0" smtClean="0"/>
          </a:p>
          <a:p>
            <a:r>
              <a:rPr lang="en-US" dirty="0" smtClean="0"/>
              <a:t>Tele2</a:t>
            </a:r>
            <a:r>
              <a:rPr lang="ru-RU" dirty="0" smtClean="0"/>
              <a:t> совместно с </a:t>
            </a:r>
            <a:r>
              <a:rPr lang="en-US" dirty="0" smtClean="0"/>
              <a:t>Nokia</a:t>
            </a:r>
            <a:endParaRPr lang="ru-RU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</a:t>
            </a:r>
            <a:r>
              <a:rPr lang="ru-RU" sz="3600" dirty="0" smtClean="0"/>
              <a:t>Технологии цифровой экономики</a:t>
            </a:r>
            <a:endParaRPr lang="ru-RU" sz="3600" dirty="0" smtClean="0"/>
          </a:p>
          <a:p>
            <a:r>
              <a:rPr lang="ru-RU" sz="3600" dirty="0" smtClean="0"/>
              <a:t>2. </a:t>
            </a:r>
            <a:r>
              <a:rPr lang="ru-RU" sz="3600" dirty="0" smtClean="0"/>
              <a:t>Цифровая конкурентоспособность  </a:t>
            </a:r>
            <a:r>
              <a:rPr lang="ru-RU" sz="3600" dirty="0" smtClean="0"/>
              <a:t>России</a:t>
            </a:r>
          </a:p>
          <a:p>
            <a:r>
              <a:rPr lang="ru-RU" sz="3600" dirty="0" smtClean="0"/>
              <a:t>3. </a:t>
            </a:r>
            <a:r>
              <a:rPr lang="ru-RU" sz="3600" dirty="0" smtClean="0"/>
              <a:t>Мировые тренды</a:t>
            </a:r>
          </a:p>
          <a:p>
            <a:pPr>
              <a:buNone/>
            </a:pPr>
            <a:endParaRPr lang="ru-RU" sz="3600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Тренд в мировой экономике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Телеком-компании</a:t>
            </a:r>
            <a:r>
              <a:rPr lang="ru-RU" dirty="0" smtClean="0"/>
              <a:t> активно выходят на смежные рынки: пытаются стать </a:t>
            </a:r>
          </a:p>
          <a:p>
            <a:r>
              <a:rPr lang="ru-RU" dirty="0" smtClean="0"/>
              <a:t>- банками, </a:t>
            </a:r>
          </a:p>
          <a:p>
            <a:r>
              <a:rPr lang="ru-RU" dirty="0" smtClean="0"/>
              <a:t>- облачными провайдерами, </a:t>
            </a:r>
          </a:p>
          <a:p>
            <a:r>
              <a:rPr lang="ru-RU" dirty="0" smtClean="0"/>
              <a:t>- поставщиками цифровых услуг. </a:t>
            </a:r>
          </a:p>
          <a:p>
            <a:pPr>
              <a:buNone/>
            </a:pPr>
            <a:r>
              <a:rPr lang="ru-RU" dirty="0" smtClean="0"/>
              <a:t> Банки становятся </a:t>
            </a:r>
            <a:r>
              <a:rPr lang="ru-RU" dirty="0" err="1" smtClean="0"/>
              <a:t>телекомами</a:t>
            </a:r>
            <a:r>
              <a:rPr lang="ru-RU" dirty="0" smtClean="0"/>
              <a:t>, </a:t>
            </a:r>
            <a:r>
              <a:rPr lang="ru-RU" dirty="0" err="1" smtClean="0"/>
              <a:t>телекомы</a:t>
            </a:r>
            <a:r>
              <a:rPr lang="ru-RU" dirty="0" smtClean="0"/>
              <a:t> </a:t>
            </a:r>
            <a:r>
              <a:rPr lang="ru-RU" dirty="0" err="1" smtClean="0"/>
              <a:t>становятся</a:t>
            </a:r>
            <a:r>
              <a:rPr lang="ru-RU" dirty="0" smtClean="0"/>
              <a:t> банками </a:t>
            </a:r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Перспективы развития рынка 5</a:t>
            </a:r>
            <a:r>
              <a:rPr lang="en-US" dirty="0" smtClean="0"/>
              <a:t>G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324350"/>
          </a:xfrm>
        </p:spPr>
        <p:txBody>
          <a:bodyPr/>
          <a:lstStyle/>
          <a:p>
            <a:r>
              <a:rPr lang="ru-RU" dirty="0" smtClean="0"/>
              <a:t>Япония, Германия и Индия приступили к развертыванию сетей 5</a:t>
            </a:r>
            <a:r>
              <a:rPr lang="en-US" dirty="0" smtClean="0"/>
              <a:t>G</a:t>
            </a:r>
            <a:r>
              <a:rPr lang="ru-RU" dirty="0" smtClean="0"/>
              <a:t> в 2020 году, большинство стран мира </a:t>
            </a:r>
            <a:r>
              <a:rPr lang="en-US" dirty="0" smtClean="0"/>
              <a:t>- </a:t>
            </a:r>
            <a:r>
              <a:rPr lang="ru-RU" dirty="0" smtClean="0"/>
              <a:t>к 2025 году. </a:t>
            </a:r>
            <a:endParaRPr lang="en-US" dirty="0" smtClean="0"/>
          </a:p>
          <a:p>
            <a:r>
              <a:rPr lang="ru-RU" dirty="0" smtClean="0"/>
              <a:t>Россия обеспечит доступ к сетям 5</a:t>
            </a:r>
            <a:r>
              <a:rPr lang="en-US" dirty="0" smtClean="0"/>
              <a:t>G</a:t>
            </a:r>
            <a:r>
              <a:rPr lang="ru-RU" dirty="0" smtClean="0"/>
              <a:t> в 2024 году. </a:t>
            </a:r>
            <a:endParaRPr lang="en-US" dirty="0" smtClean="0"/>
          </a:p>
          <a:p>
            <a:r>
              <a:rPr lang="ru-RU" dirty="0" smtClean="0"/>
              <a:t>Аналитики </a:t>
            </a:r>
            <a:r>
              <a:rPr lang="en-US" dirty="0" err="1" smtClean="0"/>
              <a:t>Canalys</a:t>
            </a:r>
            <a:r>
              <a:rPr lang="ru-RU" dirty="0" smtClean="0"/>
              <a:t> прогнозируют, что в 2024 году половина населения мира будет владеть смартфонами 5</a:t>
            </a:r>
            <a:r>
              <a:rPr lang="en-US" dirty="0" smtClean="0"/>
              <a:t>G</a:t>
            </a:r>
          </a:p>
          <a:p>
            <a:r>
              <a:rPr lang="ru-RU" dirty="0" smtClean="0"/>
              <a:t>Наибольший объем поставок в размере 34% от мирового показателя обеспечит Китай, Северная Америка – 18,8%.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развития беспилотных автомобилей и </a:t>
            </a:r>
            <a:r>
              <a:rPr lang="ru-RU" smtClean="0"/>
              <a:t>дронов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 прогнозу </a:t>
            </a:r>
            <a:r>
              <a:rPr lang="ru-RU" dirty="0" err="1" smtClean="0"/>
              <a:t>PwC</a:t>
            </a:r>
            <a:r>
              <a:rPr lang="ru-RU" dirty="0" smtClean="0"/>
              <a:t>, полностью беспилотный транспорт в крупнейших городах планеты появится к 2040 году.</a:t>
            </a:r>
            <a:br>
              <a:rPr lang="ru-RU" dirty="0" smtClean="0"/>
            </a:br>
            <a:r>
              <a:rPr lang="ru-RU" dirty="0" smtClean="0"/>
              <a:t>Беспилотные автомобили смогут обмениваться данными о пробках или авариях на дорогах. </a:t>
            </a:r>
            <a:endParaRPr lang="en-US" dirty="0" smtClean="0"/>
          </a:p>
          <a:p>
            <a:r>
              <a:rPr lang="ru-RU" dirty="0" smtClean="0"/>
              <a:t>5G играет важную роль в вопросах безопасности беспилотных автомобилей благодаря низкой задержке сигнала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мировых </a:t>
            </a:r>
            <a:r>
              <a:rPr lang="ru-RU" smtClean="0"/>
              <a:t>рынков новых </a:t>
            </a:r>
            <a:r>
              <a:rPr lang="ru-RU" dirty="0" smtClean="0"/>
              <a:t>технологий, ВШЭ, млрд. дол. США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3566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18856"/>
                <a:gridCol w="1080120"/>
                <a:gridCol w="1080120"/>
                <a:gridCol w="145050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aseline="0" dirty="0" smtClean="0"/>
                        <a:t>Технологии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2019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2025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Темп роста</a:t>
                      </a:r>
                      <a:endParaRPr lang="ru-RU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Большие данные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46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132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287 %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Квантовые вычисления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1,13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5,85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518 %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Робототехника и сенсоры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57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147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258 %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Искусственный интеллект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191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659 %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Компьютерный инжиниринг, трлн.дол.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1,98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2,79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141 %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Промышленный интернет вещей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168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934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556 %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Блокчейн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1,0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28,3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2830 %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Виртуальная и дополненная реальность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44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/>
                        <a:t>815</a:t>
                      </a:r>
                      <a:endParaRPr lang="ru-RU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1852 %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1C6E903-2075-41AE-A5FB-64F84826B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2286000"/>
          </a:xfrm>
        </p:spPr>
        <p:txBody>
          <a:bodyPr/>
          <a:lstStyle/>
          <a:p>
            <a:pPr algn="ctr"/>
            <a:r>
              <a:rPr lang="ru-RU" sz="6000" b="1" dirty="0" smtClean="0"/>
              <a:t>Спасибо за внимание</a:t>
            </a:r>
            <a:r>
              <a:rPr lang="en-US" sz="6000" b="1" dirty="0" smtClean="0"/>
              <a:t>!</a:t>
            </a:r>
            <a:endParaRPr lang="en-US" sz="6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503DCBC-E5D0-454E-B01C-28D032F1E7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3212976"/>
            <a:ext cx="8435280" cy="3360862"/>
          </a:xfrm>
        </p:spPr>
        <p:txBody>
          <a:bodyPr/>
          <a:lstStyle/>
          <a:p>
            <a:pPr marL="109537" indent="0" algn="r">
              <a:buNone/>
            </a:pPr>
            <a:endParaRPr lang="en-US" sz="2400" i="1" dirty="0"/>
          </a:p>
          <a:p>
            <a:pPr marL="109537" indent="0" algn="r">
              <a:buNone/>
            </a:pPr>
            <a:endParaRPr lang="en-US" sz="2400" dirty="0"/>
          </a:p>
          <a:p>
            <a:pPr marL="109537" indent="0" algn="r">
              <a:buNone/>
            </a:pPr>
            <a:r>
              <a:rPr lang="en-US" sz="2400" dirty="0" smtClean="0"/>
              <a:t>lakapustina@bk.ru </a:t>
            </a:r>
            <a:endParaRPr lang="en-US" sz="2400" dirty="0"/>
          </a:p>
          <a:p>
            <a:pPr marL="109537" indent="0" algn="r">
              <a:buNone/>
            </a:pPr>
            <a:endParaRPr lang="en-US" dirty="0"/>
          </a:p>
        </p:txBody>
      </p:sp>
      <p:grpSp>
        <p:nvGrpSpPr>
          <p:cNvPr id="6" name="Группа 5">
            <a:extLst>
              <a:ext uri="{FF2B5EF4-FFF2-40B4-BE49-F238E27FC236}">
                <a16:creationId xmlns="" xmlns:a16="http://schemas.microsoft.com/office/drawing/2014/main" id="{F939B2E1-1EEC-4ABE-8FEE-2DCAA17A5316}"/>
              </a:ext>
            </a:extLst>
          </p:cNvPr>
          <p:cNvGrpSpPr/>
          <p:nvPr/>
        </p:nvGrpSpPr>
        <p:grpSpPr>
          <a:xfrm>
            <a:off x="7524328" y="63727"/>
            <a:ext cx="1295400" cy="772886"/>
            <a:chOff x="9525000" y="0"/>
            <a:chExt cx="2667000" cy="1647825"/>
          </a:xfrm>
        </p:grpSpPr>
        <p:sp>
          <p:nvSpPr>
            <p:cNvPr id="7" name="Овал 6">
              <a:extLst>
                <a:ext uri="{FF2B5EF4-FFF2-40B4-BE49-F238E27FC236}">
                  <a16:creationId xmlns="" xmlns:a16="http://schemas.microsoft.com/office/drawing/2014/main" id="{88A43629-E43E-40BB-ABE9-EA7C73F2AE1F}"/>
                </a:ext>
              </a:extLst>
            </p:cNvPr>
            <p:cNvSpPr/>
            <p:nvPr/>
          </p:nvSpPr>
          <p:spPr>
            <a:xfrm>
              <a:off x="9525000" y="0"/>
              <a:ext cx="2667000" cy="152400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350" dirty="0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="" xmlns:a16="http://schemas.microsoft.com/office/drawing/2014/main" id="{762981A1-6E53-45A5-994C-E2178CAF9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25000" y="0"/>
              <a:ext cx="2667000" cy="16478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4249890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066800"/>
          </a:xfrm>
        </p:spPr>
        <p:txBody>
          <a:bodyPr/>
          <a:lstStyle/>
          <a:p>
            <a:r>
              <a:rPr lang="ru-RU" b="1" dirty="0" smtClean="0"/>
              <a:t>1.     </a:t>
            </a:r>
            <a:r>
              <a:rPr lang="ru-RU" b="1" dirty="0" smtClean="0">
                <a:solidFill>
                  <a:srgbClr val="FF0000"/>
                </a:solidFill>
              </a:rPr>
              <a:t>12 технологий </a:t>
            </a:r>
            <a:r>
              <a:rPr lang="ru-RU" b="1" dirty="0" smtClean="0"/>
              <a:t>Четвертой   промышленной революции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507288" cy="4512990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Шваб К., Дэвис Н. Технологии четвертой промышленной революции. М. : </a:t>
            </a:r>
            <a:r>
              <a:rPr lang="ru-RU" dirty="0" err="1" smtClean="0">
                <a:solidFill>
                  <a:srgbClr val="FF0000"/>
                </a:solidFill>
              </a:rPr>
              <a:t>Бомбора</a:t>
            </a:r>
            <a:r>
              <a:rPr lang="ru-RU" dirty="0" smtClean="0">
                <a:solidFill>
                  <a:srgbClr val="FF0000"/>
                </a:solidFill>
              </a:rPr>
              <a:t>, 2018. 317 с. </a:t>
            </a:r>
          </a:p>
          <a:p>
            <a:pPr lvl="0"/>
            <a:r>
              <a:rPr lang="ru-RU" dirty="0" smtClean="0"/>
              <a:t>1) основаны на цифровых системах,</a:t>
            </a:r>
          </a:p>
          <a:p>
            <a:pPr lvl="0"/>
            <a:r>
              <a:rPr lang="ru-RU" dirty="0" smtClean="0"/>
              <a:t>2) развиваются экспоненциальными темпами </a:t>
            </a:r>
          </a:p>
          <a:p>
            <a:pPr lvl="0"/>
            <a:r>
              <a:rPr lang="ru-RU" dirty="0" smtClean="0"/>
              <a:t>3) в условиях интеграции разрушительная мощь новых технологий усиливается,</a:t>
            </a:r>
          </a:p>
          <a:p>
            <a:pPr lvl="0"/>
            <a:r>
              <a:rPr lang="ru-RU" dirty="0" smtClean="0"/>
              <a:t>4) воздействие новых технологий носит системный характер, охватывает все стороны общественной жизни.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Технологии Четвертой промышленной революции становятся частью людей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Экзоскелеты</a:t>
            </a:r>
            <a:r>
              <a:rPr lang="ru-RU" dirty="0" smtClean="0"/>
              <a:t> и протезы увеличат физическую силу.</a:t>
            </a:r>
          </a:p>
          <a:p>
            <a:r>
              <a:rPr lang="ru-RU" dirty="0" smtClean="0"/>
              <a:t>Достижения </a:t>
            </a:r>
            <a:r>
              <a:rPr lang="ru-RU" dirty="0" err="1" smtClean="0"/>
              <a:t>нейротехнологий</a:t>
            </a:r>
            <a:r>
              <a:rPr lang="ru-RU" dirty="0" smtClean="0"/>
              <a:t> помогут улучшить когнитивные способности. </a:t>
            </a:r>
          </a:p>
          <a:p>
            <a:r>
              <a:rPr lang="ru-RU" dirty="0" smtClean="0"/>
              <a:t>Люди будут манипулировать собственными генами.</a:t>
            </a:r>
          </a:p>
          <a:p>
            <a:r>
              <a:rPr lang="ru-RU" dirty="0" smtClean="0"/>
              <a:t>Подкожные чипы позволят  контролировать здоровье и выполнять ряд функций.</a:t>
            </a: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Подкожный чип, США</a:t>
            </a:r>
            <a:endParaRPr lang="ru-RU" dirty="0"/>
          </a:p>
        </p:txBody>
      </p:sp>
      <p:pic>
        <p:nvPicPr>
          <p:cNvPr id="4" name="Содержимое 3" descr="подкожный чип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2204864"/>
            <a:ext cx="6408712" cy="436897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Технологии цифровой экономики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4296966"/>
          </a:xfrm>
        </p:spPr>
        <p:txBody>
          <a:bodyPr/>
          <a:lstStyle/>
          <a:p>
            <a:r>
              <a:rPr lang="ru-RU" dirty="0" smtClean="0"/>
              <a:t>- новые вычислительные технологии,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блокчейн</a:t>
            </a:r>
            <a:r>
              <a:rPr lang="ru-RU" dirty="0" smtClean="0"/>
              <a:t> и технологии распределенного реестра,</a:t>
            </a:r>
          </a:p>
          <a:p>
            <a:r>
              <a:rPr lang="ru-RU" dirty="0" smtClean="0"/>
              <a:t>- интернет вещей,</a:t>
            </a:r>
          </a:p>
          <a:p>
            <a:r>
              <a:rPr lang="ru-RU" dirty="0" smtClean="0"/>
              <a:t>- искусственный интеллект и роботы,</a:t>
            </a:r>
          </a:p>
          <a:p>
            <a:r>
              <a:rPr lang="ru-RU" dirty="0" smtClean="0"/>
              <a:t>- передовые материалы,</a:t>
            </a:r>
          </a:p>
          <a:p>
            <a:r>
              <a:rPr lang="ru-RU" dirty="0" smtClean="0"/>
              <a:t>- аддитивное производство и многомерная печать,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Технологии цифровой экономики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- биотехнологии,</a:t>
            </a:r>
          </a:p>
          <a:p>
            <a:r>
              <a:rPr lang="ru-RU" dirty="0" smtClean="0"/>
              <a:t>- </a:t>
            </a:r>
            <a:r>
              <a:rPr lang="ru-RU" dirty="0" err="1" smtClean="0"/>
              <a:t>нейротехнологии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- виртуальная и дополненная реальность,</a:t>
            </a:r>
          </a:p>
          <a:p>
            <a:r>
              <a:rPr lang="ru-RU" dirty="0" smtClean="0"/>
              <a:t>-получение, накопление и передача энергии,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геоинженерия</a:t>
            </a:r>
            <a:r>
              <a:rPr lang="ru-RU" dirty="0" smtClean="0"/>
              <a:t>,</a:t>
            </a:r>
          </a:p>
          <a:p>
            <a:r>
              <a:rPr lang="ru-RU" dirty="0" smtClean="0"/>
              <a:t>- космические технологии.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Угрозы новых технологий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44098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dirty="0" smtClean="0"/>
              <a:t>Монополизация власти. Например, </a:t>
            </a:r>
            <a:r>
              <a:rPr lang="ru-RU" dirty="0" err="1" smtClean="0"/>
              <a:t>Google</a:t>
            </a:r>
            <a:r>
              <a:rPr lang="ru-RU" dirty="0" smtClean="0"/>
              <a:t> контролирует  </a:t>
            </a:r>
            <a:r>
              <a:rPr lang="ru-RU" dirty="0" smtClean="0">
                <a:solidFill>
                  <a:srgbClr val="FF0000"/>
                </a:solidFill>
              </a:rPr>
              <a:t>90%</a:t>
            </a:r>
            <a:r>
              <a:rPr lang="ru-RU" dirty="0" smtClean="0"/>
              <a:t> глобального рынка контекстной рекламы, </a:t>
            </a:r>
            <a:r>
              <a:rPr lang="ru-RU" dirty="0" err="1" smtClean="0"/>
              <a:t>Facebook</a:t>
            </a:r>
            <a:r>
              <a:rPr lang="ru-RU" dirty="0" smtClean="0"/>
              <a:t> — </a:t>
            </a:r>
            <a:r>
              <a:rPr lang="ru-RU" dirty="0" smtClean="0">
                <a:solidFill>
                  <a:srgbClr val="FF0000"/>
                </a:solidFill>
              </a:rPr>
              <a:t>77% </a:t>
            </a:r>
            <a:r>
              <a:rPr lang="ru-RU" dirty="0" smtClean="0"/>
              <a:t>мобильного трафика социальных сетей, а </a:t>
            </a:r>
            <a:r>
              <a:rPr lang="ru-RU" dirty="0" err="1" smtClean="0"/>
              <a:t>Amazon</a:t>
            </a:r>
            <a:r>
              <a:rPr lang="ru-RU" dirty="0" smtClean="0"/>
              <a:t> — почти </a:t>
            </a:r>
            <a:r>
              <a:rPr lang="ru-RU" dirty="0" smtClean="0">
                <a:solidFill>
                  <a:srgbClr val="FF0000"/>
                </a:solidFill>
              </a:rPr>
              <a:t>75%</a:t>
            </a:r>
            <a:r>
              <a:rPr lang="ru-RU" dirty="0" smtClean="0"/>
              <a:t> рынка электронных книг.</a:t>
            </a:r>
          </a:p>
          <a:p>
            <a:pPr>
              <a:buFontTx/>
              <a:buChar char="-"/>
            </a:pPr>
            <a:r>
              <a:rPr lang="ru-RU" dirty="0" smtClean="0"/>
              <a:t>Сложные самообучающиеся алгоритмы могут вступать в сговор для повышения цен так, что это будет невозможно доказать.</a:t>
            </a:r>
          </a:p>
          <a:p>
            <a:pPr>
              <a:buFontTx/>
              <a:buChar char="-"/>
            </a:pPr>
            <a:r>
              <a:rPr lang="ru-RU" dirty="0" smtClean="0"/>
              <a:t>Первые разработчики </a:t>
            </a:r>
            <a:r>
              <a:rPr lang="ru-RU" dirty="0" err="1" smtClean="0"/>
              <a:t>сверхинтеллекта</a:t>
            </a:r>
            <a:r>
              <a:rPr lang="ru-RU" dirty="0" smtClean="0"/>
              <a:t> смогут доминировать на многих рынках.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иний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4168</TotalTime>
  <Words>1027</Words>
  <Application>Microsoft Office PowerPoint</Application>
  <PresentationFormat>Экран (4:3)</PresentationFormat>
  <Paragraphs>220</Paragraphs>
  <Slides>34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6" baseType="lpstr">
      <vt:lpstr>Городская</vt:lpstr>
      <vt:lpstr>Диаграмма</vt:lpstr>
      <vt:lpstr>Международный симпозиум  по устойчивому региональному и городскому управлению, 23-24.11.2021 Развитие цифровой экономики: мировые и российские тренды</vt:lpstr>
      <vt:lpstr>Цель исследования</vt:lpstr>
      <vt:lpstr>Вопросы</vt:lpstr>
      <vt:lpstr>1.     12 технологий Четвертой   промышленной революции</vt:lpstr>
      <vt:lpstr>Технологии Четвертой промышленной революции становятся частью людей</vt:lpstr>
      <vt:lpstr>Подкожный чип, США</vt:lpstr>
      <vt:lpstr>Технологии цифровой экономики</vt:lpstr>
      <vt:lpstr>Технологии цифровой экономики</vt:lpstr>
      <vt:lpstr>Угрозы новых технологий</vt:lpstr>
      <vt:lpstr>Угроза роста безработицы</vt:lpstr>
      <vt:lpstr>Международный R&amp;D проект Института инновационной экономики «Креономика» по созданию безлюдных автосборочных производств Индустрии 4.0</vt:lpstr>
      <vt:lpstr>Основные идеи К.Шваба</vt:lpstr>
      <vt:lpstr>Беспилотная доставка еды</vt:lpstr>
      <vt:lpstr>5G — это новый уровень пользовательского опыта</vt:lpstr>
      <vt:lpstr>Преимущества и применение 5G</vt:lpstr>
      <vt:lpstr>Производителей 5G оборудования в России нет</vt:lpstr>
      <vt:lpstr>«МегаФон»</vt:lpstr>
      <vt:lpstr>Слайд 18</vt:lpstr>
      <vt:lpstr>Слайд 19</vt:lpstr>
      <vt:lpstr>Слайд 20</vt:lpstr>
      <vt:lpstr>Слайд 21</vt:lpstr>
      <vt:lpstr>2. Конкурентные позиции России на рынке цифровых технологий, 2020</vt:lpstr>
      <vt:lpstr>Место России: IMD World Digital Competitiveness 2020, из 64 стран</vt:lpstr>
      <vt:lpstr>Цифровая конкурентоспособность стран IMD, 2021</vt:lpstr>
      <vt:lpstr>Слабости России по внедрению технологий индустрии 4,0</vt:lpstr>
      <vt:lpstr>Использование технологий в обрабатывающей промышленности РФ</vt:lpstr>
      <vt:lpstr>Слайд 27</vt:lpstr>
      <vt:lpstr>3. Тренды в мировой экономике</vt:lpstr>
      <vt:lpstr>Кооперация с иностранными компаниями</vt:lpstr>
      <vt:lpstr>Тренд в мировой экономике</vt:lpstr>
      <vt:lpstr>Перспективы развития рынка 5G</vt:lpstr>
      <vt:lpstr>Прогноз развития беспилотных автомобилей и дронов</vt:lpstr>
      <vt:lpstr>Прогноз мировых рынков новых технологий, ВШЭ, млрд. дол. США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INCREASING COMPETITIVENESS OF AN INDUSTRIAL ENTERPRISE BASED ON MARKET SEGMENTATION</dc:title>
  <dc:creator>пр</dc:creator>
  <cp:lastModifiedBy>Admin</cp:lastModifiedBy>
  <cp:revision>292</cp:revision>
  <dcterms:created xsi:type="dcterms:W3CDTF">2016-08-25T05:52:19Z</dcterms:created>
  <dcterms:modified xsi:type="dcterms:W3CDTF">2021-11-23T18:25:09Z</dcterms:modified>
</cp:coreProperties>
</file>