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 bookmarkIdSeed="3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75" r:id="rId4"/>
    <p:sldId id="276" r:id="rId5"/>
    <p:sldId id="278" r:id="rId6"/>
    <p:sldId id="259" r:id="rId7"/>
    <p:sldId id="277" r:id="rId8"/>
    <p:sldId id="267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C0C0C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2" autoAdjust="0"/>
  </p:normalViewPr>
  <p:slideViewPr>
    <p:cSldViewPr snapToGrid="0">
      <p:cViewPr>
        <p:scale>
          <a:sx n="93" d="100"/>
          <a:sy n="93" d="100"/>
        </p:scale>
        <p:origin x="-744" y="-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597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3054716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076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4531023" y="3530009"/>
            <a:ext cx="6879265" cy="2094614"/>
          </a:xfrm>
          <a:prstGeom prst="ellipse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-236306" y="1839075"/>
            <a:ext cx="9869404" cy="131210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43597" y="1726058"/>
            <a:ext cx="8520600" cy="118147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ru-RU" sz="2400" dirty="0">
                <a:latin typeface="Georgia" pitchFamily="18" charset="0"/>
              </a:rPr>
              <a:t>Н</a:t>
            </a:r>
            <a:r>
              <a:rPr lang="ru-RU" sz="2400" dirty="0" smtClean="0">
                <a:latin typeface="Georgia" pitchFamily="18" charset="0"/>
              </a:rPr>
              <a:t>екоторые аспекты маркетинга образовательных услуг в высших учебных заведениях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3279" y="3780422"/>
            <a:ext cx="8520600" cy="1216879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  <a:latin typeface="Georgia" pitchFamily="18" charset="0"/>
              </a:rPr>
              <a:t>Агабабаева </a:t>
            </a:r>
            <a:r>
              <a:rPr lang="ru-RU" sz="2000" dirty="0" err="1" smtClean="0">
                <a:solidFill>
                  <a:schemeClr val="tx1"/>
                </a:solidFill>
                <a:latin typeface="Georgia" pitchFamily="18" charset="0"/>
              </a:rPr>
              <a:t>Нурай</a:t>
            </a:r>
            <a:r>
              <a:rPr lang="ru-RU" sz="2000" dirty="0" smtClean="0">
                <a:solidFill>
                  <a:schemeClr val="tx1"/>
                </a:solidFill>
                <a:latin typeface="Georgia" pitchFamily="18" charset="0"/>
              </a:rPr>
              <a:t>, </a:t>
            </a:r>
          </a:p>
          <a:p>
            <a:pPr algn="r"/>
            <a:r>
              <a:rPr lang="ru-RU" sz="2000" dirty="0" err="1" smtClean="0">
                <a:solidFill>
                  <a:schemeClr val="tx1"/>
                </a:solidFill>
                <a:latin typeface="Georgia" pitchFamily="18" charset="0"/>
              </a:rPr>
              <a:t>Градобоева</a:t>
            </a:r>
            <a:r>
              <a:rPr lang="ru-RU" sz="2000" dirty="0" smtClean="0">
                <a:solidFill>
                  <a:schemeClr val="tx1"/>
                </a:solidFill>
                <a:latin typeface="Georgia" pitchFamily="18" charset="0"/>
              </a:rPr>
              <a:t> Александра</a:t>
            </a:r>
          </a:p>
          <a:p>
            <a:pPr algn="r"/>
            <a:r>
              <a:rPr lang="ru-RU" sz="2000" dirty="0" err="1" smtClean="0">
                <a:solidFill>
                  <a:schemeClr val="tx1"/>
                </a:solidFill>
                <a:latin typeface="Georgia" pitchFamily="18" charset="0"/>
              </a:rPr>
              <a:t>УрГЭУ</a:t>
            </a:r>
            <a:r>
              <a:rPr lang="ru-RU" sz="2000" dirty="0" smtClean="0">
                <a:solidFill>
                  <a:schemeClr val="tx1"/>
                </a:solidFill>
                <a:latin typeface="Georgia" pitchFamily="18" charset="0"/>
              </a:rPr>
              <a:t>, 2 курс</a:t>
            </a:r>
            <a:endParaRPr lang="en-US" sz="2000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2381" y="135514"/>
            <a:ext cx="778303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Georgia" pitchFamily="18" charset="0"/>
              </a:rPr>
              <a:t>МИНИСТЕРСТВО НАУКИ И ОБРАЗОВАНИЯ РОССИЙСКОЙ ФЕДЕРАЦИИ</a:t>
            </a:r>
          </a:p>
          <a:p>
            <a:pPr algn="ctr"/>
            <a:r>
              <a:rPr lang="ru-RU" sz="1600" dirty="0">
                <a:latin typeface="Georgia" pitchFamily="18" charset="0"/>
              </a:rPr>
              <a:t>Федеральное государственное бюджетное образовательное учреждение высшего образования</a:t>
            </a:r>
          </a:p>
          <a:p>
            <a:pPr algn="ctr"/>
            <a:r>
              <a:rPr lang="ru-RU" sz="1600" dirty="0">
                <a:latin typeface="Georgia" pitchFamily="18" charset="0"/>
              </a:rPr>
              <a:t> «Уральский государственный экономический университет»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351" y="544531"/>
            <a:ext cx="8065213" cy="39545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700" i="1" dirty="0" smtClean="0">
                <a:latin typeface="Georgia" pitchFamily="18" charset="0"/>
              </a:rPr>
              <a:t>Маркетинг образовательных услуг вуза</a:t>
            </a:r>
            <a:r>
              <a:rPr lang="ru-RU" sz="2700" dirty="0">
                <a:latin typeface="Georgia" pitchFamily="18" charset="0"/>
              </a:rPr>
              <a:t> </a:t>
            </a:r>
            <a:r>
              <a:rPr lang="ru-RU" sz="2700" dirty="0" smtClean="0">
                <a:latin typeface="Georgia" pitchFamily="18" charset="0"/>
              </a:rPr>
              <a:t>-  </a:t>
            </a:r>
            <a:br>
              <a:rPr lang="ru-RU" sz="2700" dirty="0" smtClean="0">
                <a:latin typeface="Georgia" pitchFamily="18" charset="0"/>
              </a:rPr>
            </a:br>
            <a:r>
              <a:rPr lang="ru-RU" sz="2700" dirty="0" smtClean="0">
                <a:latin typeface="Georgia" pitchFamily="18" charset="0"/>
              </a:rPr>
              <a:t>деятельность </a:t>
            </a:r>
            <a:r>
              <a:rPr lang="ru-RU" sz="2700" dirty="0">
                <a:latin typeface="Georgia" pitchFamily="18" charset="0"/>
              </a:rPr>
              <a:t>высшего учебного заведения по продвижению программ профессиональной </a:t>
            </a:r>
            <a:r>
              <a:rPr lang="ru-RU" sz="2700" dirty="0" smtClean="0">
                <a:latin typeface="Georgia" pitchFamily="18" charset="0"/>
              </a:rPr>
              <a:t>подготовки, </a:t>
            </a:r>
            <a:r>
              <a:rPr lang="ru-RU" sz="2700" dirty="0">
                <a:latin typeface="Georgia" pitchFamily="18" charset="0"/>
              </a:rPr>
              <a:t>включающая изучение спроса, разработку востребованных предложений с учетом рыночной ситуации и запросов работодателей, внедрение образовательных услуг, отвечающих потребительским предпочтениям с целью повышения конкурентоспособности образовательного учреждения</a:t>
            </a:r>
            <a:endParaRPr lang="ru-RU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37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-246580" y="410966"/>
            <a:ext cx="9735838" cy="91439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924" y="574348"/>
            <a:ext cx="8520600" cy="5727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Georgia" pitchFamily="18" charset="0"/>
              </a:rPr>
              <a:t>Субъекты высшего образования</a:t>
            </a:r>
            <a:br>
              <a:rPr lang="ru-RU" dirty="0" smtClean="0">
                <a:latin typeface="Georgia" pitchFamily="18" charset="0"/>
              </a:rPr>
            </a:br>
            <a:endParaRPr lang="ru-RU" dirty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0142" y="1830778"/>
            <a:ext cx="8424811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/>
              <a:t> </a:t>
            </a:r>
            <a:r>
              <a:rPr lang="ru-RU" sz="2300" dirty="0">
                <a:latin typeface="Georgia" pitchFamily="18" charset="0"/>
              </a:rPr>
              <a:t>потребители образовательных </a:t>
            </a:r>
            <a:r>
              <a:rPr lang="ru-RU" sz="2300" dirty="0" smtClean="0">
                <a:latin typeface="Georgia" pitchFamily="18" charset="0"/>
              </a:rPr>
              <a:t>услуг               студенты</a:t>
            </a:r>
          </a:p>
          <a:p>
            <a:r>
              <a:rPr lang="ru-RU" sz="2300" dirty="0">
                <a:latin typeface="Georgia" pitchFamily="18" charset="0"/>
              </a:rPr>
              <a:t/>
            </a:r>
            <a:br>
              <a:rPr lang="ru-RU" sz="2300" dirty="0">
                <a:latin typeface="Georgia" pitchFamily="18" charset="0"/>
              </a:rPr>
            </a:br>
            <a:r>
              <a:rPr lang="ru-RU" sz="2300" dirty="0" smtClean="0">
                <a:latin typeface="Georgia" pitchFamily="18" charset="0"/>
              </a:rPr>
              <a:t> </a:t>
            </a:r>
            <a:r>
              <a:rPr lang="ru-RU" sz="2300" dirty="0">
                <a:latin typeface="Georgia" pitchFamily="18" charset="0"/>
              </a:rPr>
              <a:t>покупатели образовательных </a:t>
            </a:r>
            <a:r>
              <a:rPr lang="ru-RU" sz="2300" dirty="0" smtClean="0">
                <a:latin typeface="Georgia" pitchFamily="18" charset="0"/>
              </a:rPr>
              <a:t>услуг </a:t>
            </a:r>
          </a:p>
          <a:p>
            <a:r>
              <a:rPr lang="ru-RU" sz="2300" dirty="0">
                <a:latin typeface="Georgia" pitchFamily="18" charset="0"/>
              </a:rPr>
              <a:t/>
            </a:r>
            <a:br>
              <a:rPr lang="ru-RU" sz="2300" dirty="0">
                <a:latin typeface="Georgia" pitchFamily="18" charset="0"/>
              </a:rPr>
            </a:br>
            <a:r>
              <a:rPr lang="ru-RU" sz="2300" dirty="0" smtClean="0">
                <a:latin typeface="Georgia" pitchFamily="18" charset="0"/>
              </a:rPr>
              <a:t> </a:t>
            </a:r>
            <a:r>
              <a:rPr lang="ru-RU" sz="2300" dirty="0">
                <a:latin typeface="Georgia" pitchFamily="18" charset="0"/>
              </a:rPr>
              <a:t>заказчики образовательных </a:t>
            </a:r>
            <a:r>
              <a:rPr lang="ru-RU" sz="2300" dirty="0" smtClean="0">
                <a:latin typeface="Georgia" pitchFamily="18" charset="0"/>
              </a:rPr>
              <a:t>услуг                    работодатели</a:t>
            </a:r>
          </a:p>
          <a:p>
            <a:r>
              <a:rPr lang="ru-RU" sz="2300" dirty="0">
                <a:latin typeface="Georgia" pitchFamily="18" charset="0"/>
              </a:rPr>
              <a:t/>
            </a:r>
            <a:br>
              <a:rPr lang="ru-RU" sz="2300" dirty="0">
                <a:latin typeface="Georgia" pitchFamily="18" charset="0"/>
              </a:rPr>
            </a:br>
            <a:r>
              <a:rPr lang="ru-RU" sz="2300" dirty="0" smtClean="0">
                <a:latin typeface="Georgia" pitchFamily="18" charset="0"/>
              </a:rPr>
              <a:t> </a:t>
            </a:r>
            <a:r>
              <a:rPr lang="ru-RU" sz="2300" dirty="0" err="1" smtClean="0">
                <a:latin typeface="Georgia" pitchFamily="18" charset="0"/>
              </a:rPr>
              <a:t>мегазаказчик</a:t>
            </a:r>
            <a:r>
              <a:rPr lang="ru-RU" sz="2300" dirty="0">
                <a:latin typeface="Georgia" pitchFamily="18" charset="0"/>
              </a:rPr>
              <a:t> </a:t>
            </a:r>
            <a:r>
              <a:rPr lang="ru-RU" sz="2300" dirty="0" smtClean="0">
                <a:latin typeface="Georgia" pitchFamily="18" charset="0"/>
              </a:rPr>
              <a:t>образовательных услуг              государство                                   </a:t>
            </a:r>
            <a:endParaRPr lang="ru-RU" sz="2300" dirty="0">
              <a:latin typeface="Georgia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5782638" y="1946953"/>
            <a:ext cx="503434" cy="256854"/>
          </a:xfrm>
          <a:prstGeom prst="rightArrow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5782638" y="3337390"/>
            <a:ext cx="503434" cy="256854"/>
          </a:xfrm>
          <a:prstGeom prst="rightArrow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5782638" y="4058190"/>
            <a:ext cx="503434" cy="256854"/>
          </a:xfrm>
          <a:prstGeom prst="rightArrow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5782638" y="2649023"/>
            <a:ext cx="503434" cy="256854"/>
          </a:xfrm>
          <a:prstGeom prst="rightArrow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513817" y="2344507"/>
            <a:ext cx="270210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>
                <a:latin typeface="Georgia" pitchFamily="18" charset="0"/>
              </a:rPr>
              <a:t>родители</a:t>
            </a:r>
          </a:p>
          <a:p>
            <a:r>
              <a:rPr lang="ru-RU" sz="2300" dirty="0" smtClean="0">
                <a:latin typeface="Georgia" pitchFamily="18" charset="0"/>
              </a:rPr>
              <a:t>студентов</a:t>
            </a:r>
            <a:endParaRPr lang="ru-RU" sz="23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129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-246580" y="195209"/>
            <a:ext cx="9735838" cy="91439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700" y="352559"/>
            <a:ext cx="8520600" cy="5727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Georgia" pitchFamily="18" charset="0"/>
              </a:rPr>
              <a:t>Особенности образовательной услуги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03796" y="1221713"/>
            <a:ext cx="67809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Georgia" pitchFamily="18" charset="0"/>
              </a:rPr>
              <a:t>неосязаемость услуги до момента ее </a:t>
            </a:r>
            <a:r>
              <a:rPr lang="ru-RU" sz="2000" dirty="0" smtClean="0">
                <a:latin typeface="Georgia" pitchFamily="18" charset="0"/>
              </a:rPr>
              <a:t>приобретения;</a:t>
            </a:r>
            <a:endParaRPr lang="ru-RU" sz="2000" dirty="0">
              <a:latin typeface="Georgia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Georgia" pitchFamily="18" charset="0"/>
              </a:rPr>
              <a:t>неотделимость услуги от ее источника;</a:t>
            </a:r>
            <a:endParaRPr lang="ru-RU" sz="2000" dirty="0">
              <a:latin typeface="Georgia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Georgia" pitchFamily="18" charset="0"/>
              </a:rPr>
              <a:t>непостоянство </a:t>
            </a:r>
            <a:r>
              <a:rPr lang="ru-RU" sz="2000" dirty="0">
                <a:latin typeface="Georgia" pitchFamily="18" charset="0"/>
              </a:rPr>
              <a:t>качества образовательной </a:t>
            </a:r>
            <a:r>
              <a:rPr lang="ru-RU" sz="2000" dirty="0" smtClean="0">
                <a:latin typeface="Georgia" pitchFamily="18" charset="0"/>
              </a:rPr>
              <a:t>услуги;</a:t>
            </a:r>
            <a:endParaRPr lang="ru-RU" sz="2000" dirty="0">
              <a:latin typeface="Georgia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err="1" smtClean="0">
                <a:latin typeface="Georgia" pitchFamily="18" charset="0"/>
              </a:rPr>
              <a:t>несохраняемость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>
                <a:latin typeface="Georgia" pitchFamily="18" charset="0"/>
              </a:rPr>
              <a:t>образовательная услуга 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375026" y="1109608"/>
            <a:ext cx="1711" cy="1808253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376737" y="2917861"/>
            <a:ext cx="328770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1375026" y="2453812"/>
            <a:ext cx="328770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376737" y="1981201"/>
            <a:ext cx="328770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376737" y="1529145"/>
            <a:ext cx="328770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1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-246580" y="133564"/>
            <a:ext cx="9735838" cy="91439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700" y="290913"/>
            <a:ext cx="8520600" cy="5727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Georgia" pitchFamily="18" charset="0"/>
              </a:rPr>
              <a:t>Анализ рынка высшего образования г. Екатеринбурга</a:t>
            </a:r>
            <a:br>
              <a:rPr lang="ru-RU" dirty="0" smtClean="0">
                <a:latin typeface="Georgia" pitchFamily="18" charset="0"/>
              </a:rPr>
            </a:br>
            <a:endParaRPr lang="ru-RU" dirty="0">
              <a:latin typeface="Georg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920" y="1152475"/>
            <a:ext cx="8691937" cy="385104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Georgia" pitchFamily="18" charset="0"/>
              </a:rPr>
              <a:t>рост </a:t>
            </a:r>
            <a:r>
              <a:rPr lang="ru-RU" sz="2000" dirty="0">
                <a:solidFill>
                  <a:schemeClr val="tx1"/>
                </a:solidFill>
                <a:latin typeface="Georgia" pitchFamily="18" charset="0"/>
              </a:rPr>
              <a:t>количества потенциальных потребителей образовательных услуг вузов, ведущих подготовку по направлениям </a:t>
            </a:r>
            <a:r>
              <a:rPr lang="ru-RU" sz="2000" dirty="0" err="1">
                <a:solidFill>
                  <a:schemeClr val="tx1"/>
                </a:solidFill>
                <a:latin typeface="Georgia" pitchFamily="18" charset="0"/>
              </a:rPr>
              <a:t>бакалавриата</a:t>
            </a:r>
            <a:r>
              <a:rPr lang="ru-RU" sz="2000" dirty="0">
                <a:solidFill>
                  <a:schemeClr val="tx1"/>
                </a:solidFill>
                <a:latin typeface="Georgia" pitchFamily="18" charset="0"/>
              </a:rPr>
              <a:t> и </a:t>
            </a:r>
            <a:r>
              <a:rPr lang="ru-RU" sz="2000" dirty="0" err="1" smtClean="0">
                <a:solidFill>
                  <a:schemeClr val="tx1"/>
                </a:solidFill>
                <a:latin typeface="Georgia" pitchFamily="18" charset="0"/>
              </a:rPr>
              <a:t>специалитета</a:t>
            </a:r>
            <a:r>
              <a:rPr lang="ru-RU" sz="2000" dirty="0" smtClean="0">
                <a:solidFill>
                  <a:schemeClr val="tx1"/>
                </a:solidFill>
                <a:latin typeface="Georgia" pitchFamily="18" charset="0"/>
              </a:rPr>
              <a:t>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Georgia" pitchFamily="18" charset="0"/>
              </a:rPr>
              <a:t>функционирование множества </a:t>
            </a:r>
            <a:r>
              <a:rPr lang="ru-RU" sz="2000" dirty="0">
                <a:solidFill>
                  <a:schemeClr val="tx1"/>
                </a:solidFill>
                <a:latin typeface="Georgia" pitchFamily="18" charset="0"/>
              </a:rPr>
              <a:t>учебных заведений, ведущих подготовку по одним и тем же </a:t>
            </a:r>
            <a:r>
              <a:rPr lang="ru-RU" sz="2000" dirty="0" smtClean="0">
                <a:solidFill>
                  <a:schemeClr val="tx1"/>
                </a:solidFill>
                <a:latin typeface="Georgia" pitchFamily="18" charset="0"/>
              </a:rPr>
              <a:t>направлениям;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Georgia" pitchFamily="18" charset="0"/>
              </a:rPr>
              <a:t>сокращение количества бюджетных мест в вузах;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Georgia" pitchFamily="18" charset="0"/>
              </a:rPr>
              <a:t>повышение конкуренции вузов;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  <a:latin typeface="Georgia" pitchFamily="18" charset="0"/>
              </a:rPr>
              <a:t>с</a:t>
            </a:r>
            <a:r>
              <a:rPr lang="ru-RU" sz="2000" dirty="0" smtClean="0">
                <a:solidFill>
                  <a:schemeClr val="tx1"/>
                </a:solidFill>
                <a:latin typeface="Georgia" pitchFamily="18" charset="0"/>
              </a:rPr>
              <a:t>оздание корпоративных университетов крупных копаний (УГМК);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  <a:latin typeface="Georgia" pitchFamily="18" charset="0"/>
              </a:rPr>
              <a:t>п</a:t>
            </a:r>
            <a:r>
              <a:rPr lang="ru-RU" sz="2000" dirty="0" smtClean="0">
                <a:solidFill>
                  <a:schemeClr val="tx1"/>
                </a:solidFill>
                <a:latin typeface="Georgia" pitchFamily="18" charset="0"/>
              </a:rPr>
              <a:t>опуляризация онлайн курсов, краткосрочных образовательных программ;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  <a:latin typeface="Georgia" pitchFamily="18" charset="0"/>
              </a:rPr>
              <a:t>а</a:t>
            </a:r>
            <a:r>
              <a:rPr lang="ru-RU" sz="2000" dirty="0" smtClean="0">
                <a:solidFill>
                  <a:schemeClr val="tx1"/>
                </a:solidFill>
                <a:latin typeface="Georgia" pitchFamily="18" charset="0"/>
              </a:rPr>
              <a:t>ктивное сотрудничество вузов со школами и колледжами </a:t>
            </a:r>
          </a:p>
          <a:p>
            <a:pPr marL="139700" indent="0" algn="just">
              <a:buNone/>
            </a:pPr>
            <a:endParaRPr lang="ru-RU" sz="2000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87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араллелограмм 12"/>
          <p:cNvSpPr/>
          <p:nvPr/>
        </p:nvSpPr>
        <p:spPr>
          <a:xfrm>
            <a:off x="6874136" y="0"/>
            <a:ext cx="3734982" cy="5143500"/>
          </a:xfrm>
          <a:prstGeom prst="parallelogram">
            <a:avLst>
              <a:gd name="adj" fmla="val 34470"/>
            </a:avLst>
          </a:prstGeom>
          <a:solidFill>
            <a:srgbClr val="EAEAEA"/>
          </a:solidFill>
          <a:ln>
            <a:solidFill>
              <a:srgbClr val="DDDD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4" name="Пирог 13"/>
          <p:cNvSpPr/>
          <p:nvPr/>
        </p:nvSpPr>
        <p:spPr>
          <a:xfrm>
            <a:off x="-181426" y="2917860"/>
            <a:ext cx="3222577" cy="3437491"/>
          </a:xfrm>
          <a:prstGeom prst="pie">
            <a:avLst>
              <a:gd name="adj1" fmla="val 15626"/>
              <a:gd name="adj2" fmla="val 16120030"/>
            </a:avLst>
          </a:prstGeom>
          <a:solidFill>
            <a:srgbClr val="EAEAEA"/>
          </a:solidFill>
          <a:ln>
            <a:solidFill>
              <a:srgbClr val="DDDD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-71918" y="165104"/>
            <a:ext cx="9144000" cy="852970"/>
          </a:xfrm>
        </p:spPr>
        <p:txBody>
          <a:bodyPr>
            <a:noAutofit/>
          </a:bodyPr>
          <a:lstStyle/>
          <a:p>
            <a:pPr marL="139700" indent="0" algn="ctr">
              <a:buNone/>
            </a:pPr>
            <a:r>
              <a:rPr lang="ru-RU" sz="2000" dirty="0">
                <a:solidFill>
                  <a:schemeClr val="tx1"/>
                </a:solidFill>
                <a:latin typeface="Georgia" pitchFamily="18" charset="0"/>
              </a:rPr>
              <a:t>Численность студентов государственных вузов г. Екатеринбурга, 2023 </a:t>
            </a:r>
            <a:r>
              <a:rPr lang="ru-RU" sz="2000" dirty="0" smtClean="0">
                <a:solidFill>
                  <a:schemeClr val="tx1"/>
                </a:solidFill>
                <a:latin typeface="Georgia" pitchFamily="18" charset="0"/>
              </a:rPr>
              <a:t>г*</a:t>
            </a:r>
            <a:endParaRPr lang="ru-RU" sz="20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3275" y="4808208"/>
            <a:ext cx="28782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Georgia" pitchFamily="18" charset="0"/>
              </a:rPr>
              <a:t>*Составлено автором</a:t>
            </a:r>
            <a:endParaRPr lang="ru-RU" dirty="0">
              <a:latin typeface="Georgia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165951"/>
              </p:ext>
            </p:extLst>
          </p:nvPr>
        </p:nvGraphicFramePr>
        <p:xfrm>
          <a:off x="1302852" y="839602"/>
          <a:ext cx="6536333" cy="3953073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1207870"/>
                <a:gridCol w="1334037"/>
                <a:gridCol w="1271274"/>
                <a:gridCol w="1361576"/>
                <a:gridCol w="1361576"/>
              </a:tblGrid>
              <a:tr h="7728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itchFamily="18" charset="0"/>
                        </a:rPr>
                        <a:t>ВУЗ</a:t>
                      </a:r>
                      <a:endParaRPr lang="ru-RU" sz="12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itchFamily="18" charset="0"/>
                        </a:rPr>
                        <a:t>Численность студентов вуза, чел. </a:t>
                      </a:r>
                      <a:endParaRPr lang="ru-RU" sz="12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itchFamily="18" charset="0"/>
                        </a:rPr>
                        <a:t>Количество бюджетных мест </a:t>
                      </a:r>
                      <a:endParaRPr lang="ru-RU" sz="12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itchFamily="18" charset="0"/>
                        </a:rPr>
                        <a:t>Доля рынка, %</a:t>
                      </a:r>
                      <a:endParaRPr lang="ru-RU" sz="12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itchFamily="18" charset="0"/>
                        </a:rPr>
                        <a:t>Доля бюджетных мест, %</a:t>
                      </a:r>
                      <a:endParaRPr lang="ru-RU" sz="12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46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itchFamily="18" charset="0"/>
                        </a:rPr>
                        <a:t>УрФУ</a:t>
                      </a:r>
                      <a:endParaRPr lang="ru-RU" sz="120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itchFamily="18" charset="0"/>
                        </a:rPr>
                        <a:t>36 611</a:t>
                      </a:r>
                      <a:endParaRPr lang="ru-RU" sz="12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itchFamily="18" charset="0"/>
                        </a:rPr>
                        <a:t>9 746</a:t>
                      </a:r>
                      <a:endParaRPr lang="ru-RU" sz="120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itchFamily="18" charset="0"/>
                        </a:rPr>
                        <a:t>34,58</a:t>
                      </a:r>
                      <a:endParaRPr lang="ru-RU" sz="120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itchFamily="18" charset="0"/>
                        </a:rPr>
                        <a:t>64,07</a:t>
                      </a:r>
                      <a:endParaRPr lang="ru-RU" sz="12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46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itchFamily="18" charset="0"/>
                        </a:rPr>
                        <a:t>УрГЭУ</a:t>
                      </a:r>
                      <a:endParaRPr lang="ru-RU" sz="120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itchFamily="18" charset="0"/>
                        </a:rPr>
                        <a:t>15533</a:t>
                      </a:r>
                      <a:endParaRPr lang="ru-RU" sz="12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itchFamily="18" charset="0"/>
                        </a:rPr>
                        <a:t>277</a:t>
                      </a:r>
                      <a:endParaRPr lang="ru-RU" sz="120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itchFamily="18" charset="0"/>
                        </a:rPr>
                        <a:t>14,67</a:t>
                      </a:r>
                      <a:endParaRPr lang="ru-RU" sz="120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itchFamily="18" charset="0"/>
                        </a:rPr>
                        <a:t>1,82</a:t>
                      </a:r>
                      <a:endParaRPr lang="ru-RU" sz="12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46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itchFamily="18" charset="0"/>
                        </a:rPr>
                        <a:t>УрГПУ</a:t>
                      </a:r>
                      <a:endParaRPr lang="ru-RU" sz="120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itchFamily="18" charset="0"/>
                        </a:rPr>
                        <a:t>9210</a:t>
                      </a:r>
                      <a:endParaRPr lang="ru-RU" sz="12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itchFamily="18" charset="0"/>
                        </a:rPr>
                        <a:t>990</a:t>
                      </a:r>
                      <a:endParaRPr lang="ru-RU" sz="120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itchFamily="18" charset="0"/>
                        </a:rPr>
                        <a:t>8,70</a:t>
                      </a:r>
                      <a:endParaRPr lang="ru-RU" sz="120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itchFamily="18" charset="0"/>
                        </a:rPr>
                        <a:t>6,51</a:t>
                      </a:r>
                      <a:endParaRPr lang="ru-RU" sz="12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46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itchFamily="18" charset="0"/>
                        </a:rPr>
                        <a:t>РГППУ</a:t>
                      </a:r>
                      <a:endParaRPr lang="ru-RU" sz="120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itchFamily="18" charset="0"/>
                        </a:rPr>
                        <a:t>6476</a:t>
                      </a:r>
                      <a:endParaRPr lang="ru-RU" sz="120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itchFamily="18" charset="0"/>
                        </a:rPr>
                        <a:t>599</a:t>
                      </a:r>
                      <a:endParaRPr lang="ru-RU" sz="120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itchFamily="18" charset="0"/>
                        </a:rPr>
                        <a:t>6,12</a:t>
                      </a:r>
                      <a:endParaRPr lang="ru-RU" sz="120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itchFamily="18" charset="0"/>
                        </a:rPr>
                        <a:t>3,94</a:t>
                      </a:r>
                      <a:endParaRPr lang="ru-RU" sz="120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46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itchFamily="18" charset="0"/>
                        </a:rPr>
                        <a:t>УГГУ</a:t>
                      </a:r>
                      <a:endParaRPr lang="ru-RU" sz="12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itchFamily="18" charset="0"/>
                        </a:rPr>
                        <a:t>8470</a:t>
                      </a:r>
                      <a:endParaRPr lang="ru-RU" sz="120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itchFamily="18" charset="0"/>
                        </a:rPr>
                        <a:t>628</a:t>
                      </a:r>
                      <a:endParaRPr lang="ru-RU" sz="12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itchFamily="18" charset="0"/>
                        </a:rPr>
                        <a:t>8,00</a:t>
                      </a:r>
                      <a:endParaRPr lang="ru-RU" sz="120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itchFamily="18" charset="0"/>
                        </a:rPr>
                        <a:t>4,13</a:t>
                      </a:r>
                      <a:endParaRPr lang="ru-RU" sz="12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46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itchFamily="18" charset="0"/>
                        </a:rPr>
                        <a:t>УГЛТУ</a:t>
                      </a:r>
                      <a:endParaRPr lang="ru-RU" sz="12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itchFamily="18" charset="0"/>
                        </a:rPr>
                        <a:t>4752</a:t>
                      </a:r>
                      <a:endParaRPr lang="ru-RU" sz="120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itchFamily="18" charset="0"/>
                        </a:rPr>
                        <a:t>666</a:t>
                      </a:r>
                      <a:endParaRPr lang="ru-RU" sz="120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itchFamily="18" charset="0"/>
                        </a:rPr>
                        <a:t>4,49</a:t>
                      </a:r>
                      <a:endParaRPr lang="ru-RU" sz="120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itchFamily="18" charset="0"/>
                        </a:rPr>
                        <a:t>4,38</a:t>
                      </a:r>
                      <a:endParaRPr lang="ru-RU" sz="12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46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Georgia" pitchFamily="18" charset="0"/>
                        </a:rPr>
                        <a:t>УрГЮУ</a:t>
                      </a:r>
                      <a:endParaRPr lang="ru-RU" sz="12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itchFamily="18" charset="0"/>
                        </a:rPr>
                        <a:t>7733</a:t>
                      </a:r>
                      <a:endParaRPr lang="ru-RU" sz="120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itchFamily="18" charset="0"/>
                        </a:rPr>
                        <a:t>489</a:t>
                      </a:r>
                      <a:endParaRPr lang="ru-RU" sz="12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itchFamily="18" charset="0"/>
                        </a:rPr>
                        <a:t>7,30</a:t>
                      </a:r>
                      <a:endParaRPr lang="ru-RU" sz="120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itchFamily="18" charset="0"/>
                        </a:rPr>
                        <a:t>3,21</a:t>
                      </a:r>
                      <a:endParaRPr lang="ru-RU" sz="120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46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Georgia" pitchFamily="18" charset="0"/>
                        </a:rPr>
                        <a:t>УрГАУ</a:t>
                      </a:r>
                      <a:endParaRPr lang="ru-RU" sz="12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itchFamily="18" charset="0"/>
                        </a:rPr>
                        <a:t>4460</a:t>
                      </a:r>
                      <a:endParaRPr lang="ru-RU" sz="120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itchFamily="18" charset="0"/>
                        </a:rPr>
                        <a:t>850</a:t>
                      </a:r>
                      <a:endParaRPr lang="ru-RU" sz="120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itchFamily="18" charset="0"/>
                        </a:rPr>
                        <a:t>4,21</a:t>
                      </a:r>
                      <a:endParaRPr lang="ru-RU" sz="120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itchFamily="18" charset="0"/>
                        </a:rPr>
                        <a:t>5,59</a:t>
                      </a:r>
                      <a:endParaRPr lang="ru-RU" sz="12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46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itchFamily="18" charset="0"/>
                        </a:rPr>
                        <a:t>УрГУПС</a:t>
                      </a:r>
                      <a:endParaRPr lang="ru-RU" sz="120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itchFamily="18" charset="0"/>
                        </a:rPr>
                        <a:t>8521</a:t>
                      </a:r>
                      <a:endParaRPr lang="ru-RU" sz="120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itchFamily="18" charset="0"/>
                        </a:rPr>
                        <a:t>662</a:t>
                      </a:r>
                      <a:endParaRPr lang="ru-RU" sz="12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itchFamily="18" charset="0"/>
                        </a:rPr>
                        <a:t>8,05</a:t>
                      </a:r>
                      <a:endParaRPr lang="ru-RU" sz="120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itchFamily="18" charset="0"/>
                        </a:rPr>
                        <a:t>4,35</a:t>
                      </a:r>
                      <a:endParaRPr lang="ru-RU" sz="12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46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itchFamily="18" charset="0"/>
                        </a:rPr>
                        <a:t>УИУ </a:t>
                      </a:r>
                      <a:r>
                        <a:rPr lang="ru-RU" sz="1400" dirty="0" err="1">
                          <a:effectLst/>
                          <a:latin typeface="Georgia" pitchFamily="18" charset="0"/>
                        </a:rPr>
                        <a:t>РАНХиГС</a:t>
                      </a:r>
                      <a:endParaRPr lang="ru-RU" sz="12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itchFamily="18" charset="0"/>
                        </a:rPr>
                        <a:t>2152</a:t>
                      </a:r>
                      <a:endParaRPr lang="ru-RU" sz="120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itchFamily="18" charset="0"/>
                        </a:rPr>
                        <a:t>129</a:t>
                      </a:r>
                      <a:endParaRPr lang="ru-RU" sz="120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itchFamily="18" charset="0"/>
                        </a:rPr>
                        <a:t>2,03</a:t>
                      </a:r>
                      <a:endParaRPr lang="ru-RU" sz="12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itchFamily="18" charset="0"/>
                        </a:rPr>
                        <a:t>0,85</a:t>
                      </a:r>
                      <a:endParaRPr lang="ru-RU" sz="12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46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Georgia" pitchFamily="18" charset="0"/>
                        </a:rPr>
                        <a:t>УрГАХУ</a:t>
                      </a:r>
                      <a:endParaRPr lang="ru-RU" sz="12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itchFamily="18" charset="0"/>
                        </a:rPr>
                        <a:t>1920</a:t>
                      </a:r>
                      <a:endParaRPr lang="ru-RU" sz="120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itchFamily="18" charset="0"/>
                        </a:rPr>
                        <a:t>175</a:t>
                      </a:r>
                      <a:endParaRPr lang="ru-RU" sz="120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itchFamily="18" charset="0"/>
                        </a:rPr>
                        <a:t>1,81</a:t>
                      </a:r>
                      <a:endParaRPr lang="ru-RU" sz="120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itchFamily="18" charset="0"/>
                        </a:rPr>
                        <a:t>0,01</a:t>
                      </a:r>
                      <a:endParaRPr lang="ru-RU" sz="12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46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itchFamily="18" charset="0"/>
                        </a:rPr>
                        <a:t>Итого</a:t>
                      </a:r>
                      <a:endParaRPr lang="ru-RU" sz="12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itchFamily="18" charset="0"/>
                        </a:rPr>
                        <a:t>105868</a:t>
                      </a:r>
                      <a:endParaRPr lang="ru-RU" sz="12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itchFamily="18" charset="0"/>
                        </a:rPr>
                        <a:t>15211</a:t>
                      </a:r>
                      <a:endParaRPr lang="ru-RU" sz="120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385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араллелограмм 11"/>
          <p:cNvSpPr/>
          <p:nvPr/>
        </p:nvSpPr>
        <p:spPr>
          <a:xfrm>
            <a:off x="6874136" y="0"/>
            <a:ext cx="3734982" cy="5143500"/>
          </a:xfrm>
          <a:prstGeom prst="parallelogram">
            <a:avLst>
              <a:gd name="adj" fmla="val 34470"/>
            </a:avLst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3071" y="392187"/>
            <a:ext cx="8318592" cy="3416400"/>
          </a:xfrm>
        </p:spPr>
        <p:txBody>
          <a:bodyPr>
            <a:normAutofit/>
          </a:bodyPr>
          <a:lstStyle/>
          <a:p>
            <a:pPr marL="139700" indent="0" algn="just">
              <a:buNone/>
            </a:pPr>
            <a:r>
              <a:rPr lang="ru-RU" sz="1800" u="sng" dirty="0" smtClean="0">
                <a:solidFill>
                  <a:schemeClr val="tx1"/>
                </a:solidFill>
                <a:latin typeface="Georgia" pitchFamily="18" charset="0"/>
              </a:rPr>
              <a:t>Коэффициент </a:t>
            </a:r>
            <a:r>
              <a:rPr lang="ru-RU" sz="1800" u="sng" dirty="0" err="1" smtClean="0">
                <a:solidFill>
                  <a:schemeClr val="tx1"/>
                </a:solidFill>
                <a:latin typeface="Georgia" pitchFamily="18" charset="0"/>
              </a:rPr>
              <a:t>Херфиндаля</a:t>
            </a:r>
            <a:r>
              <a:rPr lang="ru-RU" sz="1800" u="sng" dirty="0" smtClean="0">
                <a:solidFill>
                  <a:schemeClr val="tx1"/>
                </a:solidFill>
                <a:latin typeface="Georgia" pitchFamily="18" charset="0"/>
              </a:rPr>
              <a:t>–</a:t>
            </a:r>
            <a:r>
              <a:rPr lang="ru-RU" sz="1800" u="sng" dirty="0" err="1" smtClean="0">
                <a:solidFill>
                  <a:schemeClr val="tx1"/>
                </a:solidFill>
                <a:latin typeface="Georgia" pitchFamily="18" charset="0"/>
              </a:rPr>
              <a:t>Хиршмана</a:t>
            </a:r>
            <a:r>
              <a:rPr lang="ru-RU" sz="1800" dirty="0">
                <a:solidFill>
                  <a:schemeClr val="tx1"/>
                </a:solidFill>
                <a:latin typeface="Georgia" pitchFamily="18" charset="0"/>
              </a:rPr>
              <a:t> = 1751,5, рынок образовательных услуг государственных учреждений высшего образования </a:t>
            </a:r>
            <a:r>
              <a:rPr lang="ru-RU" sz="1800" dirty="0" smtClean="0">
                <a:solidFill>
                  <a:schemeClr val="tx1"/>
                </a:solidFill>
                <a:latin typeface="Georgia" pitchFamily="18" charset="0"/>
              </a:rPr>
              <a:t>является </a:t>
            </a:r>
            <a:r>
              <a:rPr lang="ru-RU" sz="1800" i="1" dirty="0">
                <a:solidFill>
                  <a:schemeClr val="tx1"/>
                </a:solidFill>
                <a:latin typeface="Georgia" pitchFamily="18" charset="0"/>
              </a:rPr>
              <a:t>умеренно концентрированным</a:t>
            </a:r>
          </a:p>
        </p:txBody>
      </p:sp>
      <p:pic>
        <p:nvPicPr>
          <p:cNvPr id="2050" name="Picture 2" descr="https://veved.ru/uploads/posts/2019-06/1560922266_urfu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75" r="12527"/>
          <a:stretch/>
        </p:blipFill>
        <p:spPr bwMode="auto">
          <a:xfrm>
            <a:off x="156677" y="2115639"/>
            <a:ext cx="2388745" cy="2146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0447" y="4283083"/>
            <a:ext cx="2434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latin typeface="Georgia" pitchFamily="18" charset="0"/>
              </a:rPr>
              <a:t>УрФУ</a:t>
            </a:r>
            <a:endParaRPr lang="ru-RU" dirty="0">
              <a:latin typeface="Georgia" pitchFamily="18" charset="0"/>
            </a:endParaRPr>
          </a:p>
        </p:txBody>
      </p:sp>
      <p:pic>
        <p:nvPicPr>
          <p:cNvPr id="2052" name="Picture 4" descr="https://s2.stc.all.kpcdn.net/best/ural/luchshievuzy2018/images/tild3534-3933-4030-a436-346366623533__24102017_low_1617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24"/>
          <a:stretch/>
        </p:blipFill>
        <p:spPr bwMode="auto">
          <a:xfrm>
            <a:off x="2657780" y="2115639"/>
            <a:ext cx="2974043" cy="2167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84745" y="4261890"/>
            <a:ext cx="3164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latin typeface="Georgia" pitchFamily="18" charset="0"/>
              </a:rPr>
              <a:t>УрГЭУ</a:t>
            </a:r>
            <a:endParaRPr lang="ru-RU" dirty="0">
              <a:latin typeface="Georgia" pitchFamily="18" charset="0"/>
            </a:endParaRPr>
          </a:p>
        </p:txBody>
      </p:sp>
      <p:pic>
        <p:nvPicPr>
          <p:cNvPr id="2054" name="Picture 6" descr="https://s2.stc.all.kpcdn.net/best/ural/luchshievuzy2018/images/tild6331-6234-4061-b963-333866643236__ec7a8669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6" t="7030" r="15306" b="8839"/>
          <a:stretch/>
        </p:blipFill>
        <p:spPr bwMode="auto">
          <a:xfrm>
            <a:off x="5749185" y="2115639"/>
            <a:ext cx="3113070" cy="2197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201248" y="4261890"/>
            <a:ext cx="22089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latin typeface="Georgia" pitchFamily="18" charset="0"/>
              </a:rPr>
              <a:t>УрГУПС</a:t>
            </a:r>
            <a:endParaRPr lang="ru-RU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473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араллелограмм 8"/>
          <p:cNvSpPr/>
          <p:nvPr/>
        </p:nvSpPr>
        <p:spPr>
          <a:xfrm>
            <a:off x="6874136" y="0"/>
            <a:ext cx="3734982" cy="5143500"/>
          </a:xfrm>
          <a:prstGeom prst="parallelogram">
            <a:avLst>
              <a:gd name="adj" fmla="val 34470"/>
            </a:avLst>
          </a:prstGeom>
          <a:solidFill>
            <a:srgbClr val="EAEAEA"/>
          </a:solidFill>
          <a:ln>
            <a:solidFill>
              <a:srgbClr val="DDDD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-1765005" y="1648045"/>
            <a:ext cx="11398103" cy="158425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-636894" y="3755397"/>
            <a:ext cx="3241964" cy="2995277"/>
          </a:xfrm>
          <a:prstGeom prst="ellipse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027" y="2036857"/>
            <a:ext cx="8520600" cy="57270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Georgia" pitchFamily="18" charset="0"/>
              </a:rPr>
              <a:t>Спасибо за внимание!</a:t>
            </a:r>
            <a:endParaRPr lang="ru-RU" sz="44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01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</TotalTime>
  <Words>265</Words>
  <Application>Microsoft Office PowerPoint</Application>
  <PresentationFormat>Экран (16:9)</PresentationFormat>
  <Paragraphs>100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Simple Light</vt:lpstr>
      <vt:lpstr>Некоторые аспекты маркетинга образовательных услуг в высших учебных заведениях</vt:lpstr>
      <vt:lpstr>Маркетинг образовательных услуг вуза -   деятельность высшего учебного заведения по продвижению программ профессиональной подготовки, включающая изучение спроса, разработку востребованных предложений с учетом рыночной ситуации и запросов работодателей, внедрение образовательных услуг, отвечающих потребительским предпочтениям с целью повышения конкурентоспособности образовательного учреждения</vt:lpstr>
      <vt:lpstr>Субъекты высшего образования </vt:lpstr>
      <vt:lpstr>Особенности образовательной услуги</vt:lpstr>
      <vt:lpstr>Анализ рынка высшего образования г. Екатеринбурга 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конкурентов Уральского государственного экономического университета на рынке высшего образования города Екатеринбурга</dc:title>
  <cp:lastModifiedBy>Садай</cp:lastModifiedBy>
  <cp:revision>78</cp:revision>
  <dcterms:modified xsi:type="dcterms:W3CDTF">2023-05-18T04:56:49Z</dcterms:modified>
</cp:coreProperties>
</file>