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488D1-9527-F8FF-77CD-6D864B385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BF9A1-ED81-85E4-978D-0434677C3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F3594-2DA9-C0EF-6B2A-6120C026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82FC0-16E9-67B8-56F7-EF9D744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4AB7C-DF31-64A9-7810-5C345850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2B9E2-3FBD-ACD7-93DE-8D3BCDF3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E816F-308D-EFD1-9DE4-39884B5E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16936-FBDD-9E5C-686E-4C00EA05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85627-3C04-3C14-A141-DF291E43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BF54F-92C8-8328-2830-D1EA775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8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32C29C-D46C-1328-0075-B1DC2C6A8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E931C-6CC7-F021-B7C8-1EFA0AE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8CE1C-4582-A469-2B77-FFE9AB96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87224-D48A-A1F5-81BF-E7787233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EA427-AACC-3F89-64D1-C8EEB3F2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F69D-3044-7F3C-81E3-E4725ED4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E1D49-DCCF-4D76-5489-3EF76EC5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A2A5F-8089-114E-A687-0AD1E40B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A1CE3-3DC1-C071-D86E-C6E604C6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3C010-BA6D-833E-1834-2742CF97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96FDD-313F-35AD-BFCC-9825F16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DFDDD-9C8C-0B8A-732B-94026949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F2D51-BF88-F25B-A84F-47BB0EF1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EA56C-C77D-CE93-3D3C-28403243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0CFD2-FC61-5F15-C2BD-19358AA5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661A-B72F-6C9F-2893-87A52489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2F8D6-6A09-E81E-CAC1-446ACEB08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E170D-0E00-3691-D890-7AFACCED0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8378E-F744-2832-9C74-9111B158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BC040E-B523-EDBB-D83F-B03D5E8E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A5D532-E8E6-A077-8E4B-2686E53C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8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58F0B-27B4-4013-CAE2-2F660CCA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71255-A575-6791-56DA-FCBC14E0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621030-56D0-0B25-DBE1-529698A57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37A0A6-BC46-8583-BD10-A38D3B641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F43BB1-E82C-21D4-6809-0149C648C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DA475-F8CE-D75C-C4E0-5A727527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32C53-1054-EB69-5A4E-2F70E135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9D7A4B-6719-8732-0F2B-FA8E1B66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1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1B387-A390-2B8A-C8B5-093980E0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173A2F-3DEB-64B3-2474-123702FC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A9C74-612E-3BE2-905C-ADF77463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F0EA68-5064-AB2E-6F46-1C2B2ACE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E1FDF-4490-F0B6-2BE6-E7A10309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683FC7-07C8-EDCA-93A5-679C133C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7A4378-91CC-7D7C-C6FC-91565634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9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E9FB-12D6-73BF-8511-A0BC34B1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A8AB2-FEBF-D942-4D00-4876617A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B54B6-87E8-FD10-9E9B-D701AE4BC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4B2B55-93EC-3EE3-C92C-55D9C0D4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776F3-94D8-95F4-F9C9-547C147E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4C682D-B82A-B519-7F0B-00AD2A95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7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43173-91C2-32F4-583A-497AC045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E02EAF-DFF6-A663-8061-5F35A495D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2DA38-8917-5AD6-FDB0-A7EF7E2B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D8A646-AC01-9362-F150-99E40553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D33D54-2688-E18A-3F41-A786BC91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20BE4-C998-532A-F2D0-CBEFFD6E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6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70F8A-2695-1B74-29C2-8473E6F5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CB1D4-19F1-7C02-C916-AFD86EAA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9A20-5155-6CF1-DA21-A43B3C427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C5B7-41A0-41C4-BE17-6641DDE867D3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A69AE-08E5-C8A9-519C-362A33E95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CCE0E-144F-67A8-B924-28C7DE95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CF2B-CDEC-4C89-BA8C-48D78E9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lesa.ru/article/kogda-ne-vesty-ssorjatsja-muzy-govorjat-istorija-pervoj-reklamnoj-vojny-v-rossii-2016-02-22" TargetMode="External"/><Relationship Id="rId2" Type="http://schemas.openxmlformats.org/officeDocument/2006/relationships/hyperlink" Target="https://znanium.com/catalog/document?id=4177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illbox.ru/media/design/chto_takoe_voyny_brendov_i_chem_oni_interesn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E0BC1-AE39-C430-DF53-1D80B5F4B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Рекламные войны как способ конкуренции в маркетинге</a:t>
            </a:r>
          </a:p>
        </p:txBody>
      </p:sp>
    </p:spTree>
    <p:extLst>
      <p:ext uri="{BB962C8B-B14F-4D97-AF65-F5344CB8AC3E}">
        <p14:creationId xmlns:p14="http://schemas.microsoft.com/office/powerpoint/2010/main" val="42155101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9B8630-C366-5808-0B90-9B33F160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35" y="3104683"/>
            <a:ext cx="8171329" cy="648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463601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5EC5FA-613F-517C-C868-CDFED414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448"/>
            <a:ext cx="10515600" cy="2307104"/>
          </a:xfrm>
        </p:spPr>
        <p:txBody>
          <a:bodyPr/>
          <a:lstStyle/>
          <a:p>
            <a:pPr marL="0" indent="0" algn="just">
              <a:buNone/>
            </a:pPr>
            <a:r>
              <a:rPr lang="ru-RU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Конкуренция — экономический процесс взаимодействия, взаимосвязи и борьбы между выступающими на рынке предприятиями в целях обеспечения лучших возможностей сбыта своей продукции, удовлетворения разнообразных потребностей покупателей. </a:t>
            </a:r>
            <a:r>
              <a:rPr lang="en-US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0174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27C1AB-A573-9AE1-0827-ECE35559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94" y="474028"/>
            <a:ext cx="8175812" cy="59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5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32D94-F3B8-BBB4-29D6-04998083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436"/>
            <a:ext cx="10515600" cy="2047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Book Antiqua" panose="02040602050305030304" pitchFamily="18" charset="0"/>
                <a:ea typeface="Calibri" panose="020F0502020204030204" pitchFamily="34" charset="0"/>
              </a:rPr>
              <a:t>Рекламные войны - </a:t>
            </a:r>
            <a:r>
              <a:rPr lang="ru-RU" sz="32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вербально-визуальное соперничество одного или нескольких брендов в рекламном пространстве с целью утверждения своего превосходства. </a:t>
            </a:r>
            <a:r>
              <a:rPr lang="en-US" sz="32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3200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32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066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A394C-8C87-E9CD-96BC-48C4C8EE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5788" cy="65428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B35A7-43E0-3628-003D-267EE22B5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70" y="103552"/>
            <a:ext cx="6986672" cy="2455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BE1BA8-5720-2004-32B9-AFD4FA017CE0}"/>
              </a:ext>
            </a:extLst>
          </p:cNvPr>
          <p:cNvSpPr txBox="1"/>
          <p:nvPr/>
        </p:nvSpPr>
        <p:spPr>
          <a:xfrm>
            <a:off x="8014448" y="2305437"/>
            <a:ext cx="398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*Большой Мак больше напоминает Средний.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E2AB32-E293-2681-F41C-C3F62CAB0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062" y="2637572"/>
            <a:ext cx="6203446" cy="3882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7475B-4E09-631D-9FF2-061D6DD9A101}"/>
              </a:ext>
            </a:extLst>
          </p:cNvPr>
          <p:cNvSpPr txBox="1"/>
          <p:nvPr/>
        </p:nvSpPr>
        <p:spPr>
          <a:xfrm>
            <a:off x="5620872" y="6479993"/>
            <a:ext cx="157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*Твой ход, БМВ.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D42DE-AE7E-6A31-9AE0-0330F6E11582}"/>
              </a:ext>
            </a:extLst>
          </p:cNvPr>
          <p:cNvSpPr txBox="1"/>
          <p:nvPr/>
        </p:nvSpPr>
        <p:spPr>
          <a:xfrm>
            <a:off x="9188824" y="6479992"/>
            <a:ext cx="129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*Шах и мат.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54AE8-1473-619F-A962-C498B08A0227}"/>
              </a:ext>
            </a:extLst>
          </p:cNvPr>
          <p:cNvSpPr txBox="1"/>
          <p:nvPr/>
        </p:nvSpPr>
        <p:spPr>
          <a:xfrm>
            <a:off x="358588" y="6530347"/>
            <a:ext cx="327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*Желаем Вам страшного Хэллоуина!</a:t>
            </a:r>
          </a:p>
        </p:txBody>
      </p:sp>
    </p:spTree>
    <p:extLst>
      <p:ext uri="{BB962C8B-B14F-4D97-AF65-F5344CB8AC3E}">
        <p14:creationId xmlns:p14="http://schemas.microsoft.com/office/powerpoint/2010/main" val="17306568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C2C92D-EDF1-3557-7ACD-31432857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Федеральный закон от 13.03.2006 N 38-ФЗ (ред. от 28.04.2023) «О рекламе»</a:t>
            </a:r>
          </a:p>
          <a:p>
            <a:pPr indent="0" algn="l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Статья 5. Общие требования к рекламе</a:t>
            </a:r>
          </a:p>
          <a:p>
            <a:pPr indent="0" algn="l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Недобросовестной признается реклама, которая:</a:t>
            </a:r>
          </a:p>
          <a:p>
            <a:pPr marL="685800" indent="-457200" algn="l">
              <a:buFont typeface="+mj-lt"/>
              <a:buAutoNum type="arabicParenR"/>
            </a:pPr>
            <a:r>
              <a:rPr lang="ru-RU" sz="2000" dirty="0">
                <a:latin typeface="Book Antiqua" panose="02040602050305030304" pitchFamily="18" charset="0"/>
              </a:rPr>
              <a:t>содержит некорректные сравнения рекламируемого товара с находящимися в обороте товарами, которые произведены другими изготовителями или реализуются другими продавцами;</a:t>
            </a:r>
            <a:endParaRPr lang="ru-RU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685800" indent="-457200" algn="l">
              <a:buFont typeface="+mj-lt"/>
              <a:buAutoNum type="arabicParenR"/>
            </a:pPr>
            <a:r>
              <a:rPr lang="ru-RU" sz="2000" dirty="0">
                <a:latin typeface="Book Antiqua" panose="02040602050305030304" pitchFamily="18" charset="0"/>
              </a:rPr>
              <a:t>порочит честь, достоинство или деловую репутацию лица, в том числе конкурента.</a:t>
            </a:r>
          </a:p>
        </p:txBody>
      </p:sp>
    </p:spTree>
    <p:extLst>
      <p:ext uri="{BB962C8B-B14F-4D97-AF65-F5344CB8AC3E}">
        <p14:creationId xmlns:p14="http://schemas.microsoft.com/office/powerpoint/2010/main" val="13386923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75503E-59A9-3B67-1F3B-1149C26E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064"/>
            <a:ext cx="12192000" cy="60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78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D6A3EA-2C41-5A46-11ED-4266D5EF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58" y="2640106"/>
            <a:ext cx="6326842" cy="42178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780954-190D-9913-5D20-4BBE2241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82870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6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9A326-0A7B-50A8-4AB0-2575D3FF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06BFC-065C-49BF-B9DB-5FABDA37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Резник Г.А. - Маркетинг : учебное пособие / Г.А. Резник. — 4-е изд., </a:t>
            </a:r>
            <a:r>
              <a:rPr lang="ru-RU" sz="17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перераб</a:t>
            </a: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. и доп. - Москва : ИНФРА-М, 2023. — 199 с. — (Высшее образование: Бакалавриат). — DOI 10.12737/1242303. — URL: </a:t>
            </a:r>
            <a:r>
              <a:rPr lang="ru-RU" sz="1700" u="sng" dirty="0">
                <a:solidFill>
                  <a:srgbClr val="0563C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hlinkClick r:id="rId2"/>
              </a:rPr>
              <a:t>https://znanium.com/catalog/document?id=417786</a:t>
            </a: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(дата обращения: 17.05.2023);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Мирошниченко Г. А. Рекламная война: специфика дискурса [Текст] / Г. А. Мирошниченко // Вестник Российского университета Дружбы народов. 2013. № 4. С. 106-111;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Когда НЕ Весты ссорятся, музы говорят: история первой рекламной войны в России - </a:t>
            </a:r>
            <a:r>
              <a:rPr lang="ru-RU" sz="1700" dirty="0" err="1">
                <a:latin typeface="Book Antiqua" panose="02040602050305030304" pitchFamily="18" charset="0"/>
                <a:ea typeface="Calibri" panose="020F0502020204030204" pitchFamily="34" charset="0"/>
              </a:rPr>
              <a:t>КОЛЕСА.ру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 – автомобильный журнал – 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</a:rPr>
              <a:t>[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Электронный ресурс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</a:rPr>
              <a:t>]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, режим доступа: 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  <a:hlinkClick r:id="rId3"/>
              </a:rPr>
              <a:t>https://www.kolesa.ru/article/kogda-ne-vesty-ssorjatsja-muzy-govorjat-istorija-pervoj-reklamnoj-vojny-v-rossii-2016-02-22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, свободный;</a:t>
            </a:r>
            <a:endParaRPr lang="ru-RU" sz="1700" dirty="0"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Что такое войны брендов / </a:t>
            </a:r>
            <a:r>
              <a:rPr lang="ru-RU" sz="17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Skillbox</a:t>
            </a:r>
            <a:r>
              <a:rPr lang="ru-R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Media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 – 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</a:rPr>
              <a:t>[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Электронный ресурс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</a:rPr>
              <a:t>]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, режим доступа: </a:t>
            </a:r>
            <a:r>
              <a:rPr lang="en-US" sz="1700" dirty="0">
                <a:latin typeface="Book Antiqua" panose="02040602050305030304" pitchFamily="18" charset="0"/>
                <a:ea typeface="Calibri" panose="020F0502020204030204" pitchFamily="34" charset="0"/>
                <a:hlinkClick r:id="rId4"/>
              </a:rPr>
              <a:t>https://skillbox.ru/media/design/chto_takoe_voyny_brendov_i_chem_oni_interesny/</a:t>
            </a:r>
            <a:r>
              <a:rPr lang="ru-RU" sz="1700" dirty="0">
                <a:latin typeface="Book Antiqua" panose="02040602050305030304" pitchFamily="18" charset="0"/>
                <a:ea typeface="Calibri" panose="020F0502020204030204" pitchFamily="34" charset="0"/>
              </a:rPr>
              <a:t>, свободный.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0860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346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Times New Roman</vt:lpstr>
      <vt:lpstr>Тема Office</vt:lpstr>
      <vt:lpstr>Рекламные войны как способ конкуренции в маркетинге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войны как способ конкуренции в маркетинге</dc:title>
  <dc:creator>Ксения Левченко</dc:creator>
  <cp:lastModifiedBy>Ксения Левченко</cp:lastModifiedBy>
  <cp:revision>6</cp:revision>
  <dcterms:created xsi:type="dcterms:W3CDTF">2023-05-17T07:23:26Z</dcterms:created>
  <dcterms:modified xsi:type="dcterms:W3CDTF">2023-05-17T07:59:16Z</dcterms:modified>
</cp:coreProperties>
</file>